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9" r:id="rId4"/>
    <p:sldId id="262" r:id="rId5"/>
    <p:sldId id="261" r:id="rId6"/>
    <p:sldId id="263" r:id="rId7"/>
    <p:sldId id="271" r:id="rId8"/>
    <p:sldId id="274" r:id="rId9"/>
    <p:sldId id="265" r:id="rId10"/>
    <p:sldId id="277" r:id="rId11"/>
    <p:sldId id="279" r:id="rId12"/>
    <p:sldId id="280" r:id="rId13"/>
    <p:sldId id="272" r:id="rId14"/>
    <p:sldId id="283" r:id="rId15"/>
    <p:sldId id="276" r:id="rId16"/>
    <p:sldId id="264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487"/>
    <a:srgbClr val="3A4443"/>
    <a:srgbClr val="A6A7B1"/>
    <a:srgbClr val="D1DDE2"/>
    <a:srgbClr val="808396"/>
    <a:srgbClr val="B1B5C3"/>
    <a:srgbClr val="AAACC6"/>
    <a:srgbClr val="AFB3C0"/>
    <a:srgbClr val="AFB1BE"/>
    <a:srgbClr val="5E6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09" autoAdjust="0"/>
  </p:normalViewPr>
  <p:slideViewPr>
    <p:cSldViewPr>
      <p:cViewPr>
        <p:scale>
          <a:sx n="60" d="100"/>
          <a:sy n="60" d="100"/>
        </p:scale>
        <p:origin x="146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CEEB-1EBB-4406-BF85-FFA6246B6FC4}" type="datetimeFigureOut">
              <a:rPr lang="hu-HU" smtClean="0"/>
              <a:t>2023. 11. 25.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526C4-2A38-4A05-A0CB-0F6463E1CE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55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6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92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EU dolgozta ki a világ első átfogó MI-törvényét – a tervezet elfogadása: 2023. június.</a:t>
            </a:r>
          </a:p>
          <a:p>
            <a:r>
              <a:rPr lang="hu-H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április: az Európai Bizottság javasolta az MI szabályozási keretrendszerének kidolgozását, amely az alkalmazásokban használható MI rendszereket aszerint kell elemezni és osztályozni, hogy milyen kockázatot jelentenek a felhasználók számára.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909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Okosváros nélkül nincs okoskönyvtár!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41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72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97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KSH adat 2022-ben: </a:t>
            </a:r>
            <a:r>
              <a:rPr lang="hu-HU" b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12.1.3.2. Mobiltelefon-előfizetések száma [ezer lakosra] – Magyarországon 1041 (2008-ban 1220 volt)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https://www.ksh.hu/stadat_files/ikt/hu/ikt0027.html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De mi lesz azokkal, akiknek nincs okostelefonjuk?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948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03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028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96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És, hogy ez miért probléma? Mert az adatkezelő köteles előzetesen tájékoztatni az érintettet az automatizált adatkezelésről!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526C4-2A38-4A05-A0CB-0F6463E1CE9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18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586585"/>
            <a:ext cx="6566315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2724455"/>
            <a:ext cx="6566315" cy="152704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55D6A-E015-4685-A268-A276BA10FBFC}" type="datetime1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F098-F57A-4406-A754-0B4BA86FD788}" type="datetime1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52D9-1D6B-4289-B0E3-06F82CC78A23}" type="datetime1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811-F60E-483E-8635-E7D43159B317}" type="datetime1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9092" y="4119228"/>
            <a:ext cx="1200836" cy="43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8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53BA-90CB-4F14-9BC6-C6E6F2DE0827}" type="datetime1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3348-E9F4-44D1-B0B2-C8D88B1D7DA6}" type="datetime1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C3AB-AF50-4BDC-940B-9AE68A84B434}" type="datetime1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D1E-B08D-49A3-BEA9-7EA94516A7E6}" type="datetime1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739290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348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39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348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39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271-2944-42D3-A49B-89E0AFC56089}" type="datetime1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AB5B-C275-4EDF-872C-579837E2C2B2}" type="datetime1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6697-D28B-4BEC-B19E-0FDDE818B048}" type="datetime1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BA72-A25E-4F54-8444-0800E042D686}" type="datetime1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56CEC-6385-4EC9-8267-17CBE47CFF98}" type="datetime1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Valóságos Könyvtár, Könyvtári Valóság konferencia - Budapest, 2023. november 29.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.pub/entry/21921" TargetMode="External"/><Relationship Id="rId2" Type="http://schemas.openxmlformats.org/officeDocument/2006/relationships/hyperlink" Target="https://t.ly/BPEB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ly/8E4xV" TargetMode="External"/><Relationship Id="rId4" Type="http://schemas.openxmlformats.org/officeDocument/2006/relationships/hyperlink" Target="https://t.ly/7fPV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ly/BPEB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cyclopedia.pub/entry/2192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ly/7fPV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t.ly/8E4x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6" y="281175"/>
            <a:ext cx="6413609" cy="1527050"/>
          </a:xfrm>
          <a:ln>
            <a:noFill/>
          </a:ln>
          <a:effectLst/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600" b="1" kern="0" cap="small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OKOSKÖNYVTÁR ÉS SZEMÉLYESADAT-VÉDELEM – AVAGY A TECHNOLÓGIA MINT KÉTÉLŰ FEGYVER</a:t>
            </a:r>
            <a:endParaRPr lang="hu-HU" sz="2600" kern="0" cap="small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F88D132-C32A-54E3-2039-B0FB66AC7AFB}"/>
              </a:ext>
            </a:extLst>
          </p:cNvPr>
          <p:cNvSpPr txBox="1"/>
          <p:nvPr/>
        </p:nvSpPr>
        <p:spPr>
          <a:xfrm>
            <a:off x="4572000" y="3793390"/>
            <a:ext cx="4428446" cy="1107996"/>
          </a:xfrm>
          <a:prstGeom prst="rect">
            <a:avLst/>
          </a:prstGeom>
          <a:solidFill>
            <a:srgbClr val="6F7487"/>
          </a:solidFill>
          <a:ln w="28575">
            <a:solidFill>
              <a:srgbClr val="D6D6D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</a:rPr>
              <a:t>Tószegi Zsuzsanna</a:t>
            </a:r>
          </a:p>
          <a:p>
            <a:pPr algn="ctr"/>
            <a:r>
              <a:rPr lang="hu-HU" sz="1600">
                <a:solidFill>
                  <a:schemeClr val="bg1"/>
                </a:solidFill>
              </a:rPr>
              <a:t>c. egyetemi docens, ELTE BTK KITI</a:t>
            </a:r>
          </a:p>
          <a:p>
            <a:pPr algn="ctr"/>
            <a:r>
              <a:rPr lang="hu-HU" sz="1600">
                <a:solidFill>
                  <a:schemeClr val="bg1"/>
                </a:solidFill>
              </a:rPr>
              <a:t>Valóságos könyvtár, könyvtári valóság konferencia</a:t>
            </a:r>
          </a:p>
          <a:p>
            <a:pPr algn="ctr"/>
            <a:r>
              <a:rPr lang="hu-HU" sz="1600">
                <a:solidFill>
                  <a:schemeClr val="bg1"/>
                </a:solidFill>
              </a:rPr>
              <a:t>Budapest, 2023. november 29.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MI kódex (EU AI Act) 1.</a:t>
            </a:r>
            <a:endParaRPr lang="hu-HU" sz="2800" b="1" u="sng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502815"/>
            <a:ext cx="8704184" cy="3206800"/>
          </a:xfrm>
        </p:spPr>
        <p:txBody>
          <a:bodyPr>
            <a:normAutofit/>
          </a:bodyPr>
          <a:lstStyle/>
          <a:p>
            <a:pPr marL="0" indent="0"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törvény: eltérő szabályok a különböző kockázati szintekre</a:t>
            </a:r>
            <a:endParaRPr lang="hu-HU" sz="24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4000"/>
              </a:lnSpc>
              <a:spcAft>
                <a:spcPts val="400"/>
              </a:spcAft>
              <a:buNone/>
            </a:pPr>
            <a:r>
              <a:rPr lang="hu-HU" sz="2000" b="1" u="sng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Elfogadhatatlan kockázat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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emberekre veszélyesek, ezért tiltottak, például:</a:t>
            </a:r>
          </a:p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egyének vagy veszélyeztetett csoportok kognitív viselkedési manipulációja (pl. hangvezérelt játékok </a:t>
            </a:r>
            <a:r>
              <a:rPr lang="hu-HU" sz="2000" b="1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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veszélyes viselkedésre ösztönzik a gyermekeket);</a:t>
            </a:r>
          </a:p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„társadalmi pontozás” </a:t>
            </a:r>
            <a:r>
              <a:rPr lang="hu-HU" sz="2000" b="1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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emberek osztályozása viselkedés, társadalmi-gazdasági státusz vagy személyes jellemzők alapján;</a:t>
            </a:r>
          </a:p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valós idejű, biometrikus azonosítási rendszerek, például arcfelismerés.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2000" kern="10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</p:spTree>
    <p:extLst>
      <p:ext uri="{BB962C8B-B14F-4D97-AF65-F5344CB8AC3E}">
        <p14:creationId xmlns:p14="http://schemas.microsoft.com/office/powerpoint/2010/main" val="95664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MI kódex (EU AI Act) 2.</a:t>
            </a:r>
            <a:endParaRPr lang="hu-HU" sz="2800" b="1" u="sng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350110"/>
            <a:ext cx="8704184" cy="3359505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hu-HU" sz="2000" b="1" u="sng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Magas kockázat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két kategória: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termékbiztonsági jogszabályok alá tartozó termékekben használatos MI-rendszerek: játékok, repülés, autók, orvosi eszközök, felvonók.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Uniós adatbázisban regisztrálandó MI-rendszerek az alábbi nyolc területen: </a:t>
            </a:r>
          </a:p>
          <a:p>
            <a:pPr>
              <a:spcBef>
                <a:spcPts val="400"/>
              </a:spcBef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Természetes személyek biometrikus azonosítása; Kritikus infrastruktúra kezelése; Oktatás és szakképzés; Foglalkoztatás, munkavállalók, egyéni vállalkozás; </a:t>
            </a:r>
            <a:r>
              <a:rPr lang="hu-HU" sz="2000" b="1" u="sng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Alapvető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magánszolgáltatásokhoz, </a:t>
            </a:r>
            <a:r>
              <a:rPr lang="hu-HU" sz="2000" b="1" u="sng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közszolgáltatásokhoz hozzáférés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Bűnüldözés; Migráció, menekültügy és határellenőrzés; </a:t>
            </a: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Segítségnyújtás a jogértelmezésben és a jogalkalmazásban.</a:t>
            </a:r>
            <a:endParaRPr lang="hu-HU" sz="2000" kern="10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</p:spTree>
    <p:extLst>
      <p:ext uri="{BB962C8B-B14F-4D97-AF65-F5344CB8AC3E}">
        <p14:creationId xmlns:p14="http://schemas.microsoft.com/office/powerpoint/2010/main" val="318374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MI kódex (EU AI Act) 3.</a:t>
            </a:r>
            <a:endParaRPr lang="hu-HU" sz="2800" b="1" u="sng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502815"/>
            <a:ext cx="8704184" cy="32068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 b="1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Generatív MI</a:t>
            </a:r>
          </a:p>
          <a:p>
            <a:pPr>
              <a:spcBef>
                <a:spcPts val="400"/>
              </a:spcBef>
              <a:spcAft>
                <a:spcPts val="800"/>
              </a:spcAft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összes generatív MI-rendszernek (vö. ChatGPT) meg kell felelnie az átláthatósági követelményeknek – nem lehet „fekete doboz”!</a:t>
            </a:r>
          </a:p>
          <a:p>
            <a:pPr marL="685800" lvl="1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tudatni kell, hogy a tartalmat MI hozta létre;</a:t>
            </a:r>
          </a:p>
          <a:p>
            <a:pPr marL="685800" lvl="1"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modellt úgy kell megtervezni, hogy megakadályozza az illegális tartalom generálását;</a:t>
            </a:r>
          </a:p>
          <a:p>
            <a:pPr marL="685800" lvl="1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gépi tanuláshoz felhasznált, szerzői joggal védett tartalmak adatait közzé kell tenni.</a:t>
            </a:r>
            <a:endParaRPr lang="hu-HU" sz="2400" kern="10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</p:spTree>
    <p:extLst>
      <p:ext uri="{BB962C8B-B14F-4D97-AF65-F5344CB8AC3E}">
        <p14:creationId xmlns:p14="http://schemas.microsoft.com/office/powerpoint/2010/main" val="305152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8D2B6B37-D1C2-45E1-7684-0893D1858D1F}"/>
              </a:ext>
            </a:extLst>
          </p:cNvPr>
          <p:cNvSpPr txBox="1"/>
          <p:nvPr/>
        </p:nvSpPr>
        <p:spPr>
          <a:xfrm>
            <a:off x="4572000" y="1853671"/>
            <a:ext cx="44284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r>
              <a:rPr lang="hu-HU" b="1">
                <a:solidFill>
                  <a:schemeClr val="bg1"/>
                </a:solidFill>
              </a:rPr>
              <a:t>input</a:t>
            </a:r>
            <a:r>
              <a:rPr lang="hu-HU"/>
              <a:t> </a:t>
            </a:r>
            <a:r>
              <a:rPr lang="hu-H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sym typeface="Wingdings 3" panose="05040102010807070707" pitchFamily="18" charset="2"/>
              </a:rPr>
              <a:t>                                               </a:t>
            </a:r>
            <a:r>
              <a:rPr lang="hu-HU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sym typeface="Wingdings 3" panose="05040102010807070707" pitchFamily="18" charset="2"/>
              </a:rPr>
              <a:t>     </a:t>
            </a:r>
            <a:r>
              <a:rPr lang="hu-HU" b="1">
                <a:solidFill>
                  <a:schemeClr val="bg1"/>
                </a:solidFill>
              </a:rPr>
              <a:t>output</a:t>
            </a:r>
          </a:p>
          <a:p>
            <a:endParaRPr lang="hu-HU"/>
          </a:p>
          <a:p>
            <a:endParaRPr lang="hu-HU"/>
          </a:p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 kern="10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MI mint „fekete doboz”</a:t>
            </a:r>
            <a:endParaRPr lang="hu-HU" sz="2800" b="1" u="sng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502815"/>
            <a:ext cx="4733854" cy="32068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A probléma: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az MI-rendszer óriási adathalmazt kezel,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belső mechanizmusa rendkívül bonyolult,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a működése szinte követhetetlen </a:t>
            </a:r>
            <a:r>
              <a:rPr lang="hu-H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sym typeface="Wingdings 3" panose="05040102010807070707" pitchFamily="18" charset="2"/>
              </a:rPr>
              <a:t></a:t>
            </a: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a belső folyamatokat képtelenség leírni </a:t>
            </a:r>
            <a:r>
              <a:rPr lang="hu-H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 panose="020F0502020204030204" pitchFamily="34" charset="0"/>
                <a:sym typeface="Wingdings 3" panose="05040102010807070707" pitchFamily="18" charset="2"/>
              </a:rPr>
              <a:t></a:t>
            </a: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„fekete dobozhoz” hasonlít.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  <p:sp>
        <p:nvSpPr>
          <p:cNvPr id="7" name="Kocka 6">
            <a:extLst>
              <a:ext uri="{FF2B5EF4-FFF2-40B4-BE49-F238E27FC236}">
                <a16:creationId xmlns:a16="http://schemas.microsoft.com/office/drawing/2014/main" id="{C276ECD1-021B-885E-E118-A5941E831536}"/>
              </a:ext>
            </a:extLst>
          </p:cNvPr>
          <p:cNvSpPr/>
          <p:nvPr/>
        </p:nvSpPr>
        <p:spPr>
          <a:xfrm>
            <a:off x="5717287" y="2221386"/>
            <a:ext cx="1985165" cy="1930845"/>
          </a:xfrm>
          <a:prstGeom prst="cub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F781CCCC-8190-420D-DE8F-8AD3E8B3E500}"/>
              </a:ext>
            </a:extLst>
          </p:cNvPr>
          <p:cNvSpPr/>
          <p:nvPr/>
        </p:nvSpPr>
        <p:spPr>
          <a:xfrm>
            <a:off x="7778805" y="3076989"/>
            <a:ext cx="305410" cy="1527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94CD40DB-B6FF-5D28-6EE0-830C3B46F99E}"/>
              </a:ext>
            </a:extLst>
          </p:cNvPr>
          <p:cNvSpPr/>
          <p:nvPr/>
        </p:nvSpPr>
        <p:spPr>
          <a:xfrm>
            <a:off x="5335525" y="3083545"/>
            <a:ext cx="305410" cy="1527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60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1330EA-3429-FA3F-B9B8-B493D23B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02393"/>
            <a:ext cx="5955496" cy="636897"/>
          </a:xfrm>
        </p:spPr>
        <p:txBody>
          <a:bodyPr>
            <a:noAutofit/>
          </a:bodyPr>
          <a:lstStyle/>
          <a:p>
            <a:r>
              <a:rPr lang="hu-HU" sz="3200" b="1" u="sng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Könyvtári személyesadat-kezelés </a:t>
            </a:r>
            <a:endParaRPr lang="hu-HU" sz="3200"/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ACB852FC-CE41-521A-44F7-BE933E551D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348932"/>
              </p:ext>
            </p:extLst>
          </p:nvPr>
        </p:nvGraphicFramePr>
        <p:xfrm>
          <a:off x="-9150" y="739289"/>
          <a:ext cx="6719020" cy="43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035">
                  <a:extLst>
                    <a:ext uri="{9D8B030D-6E8A-4147-A177-3AD203B41FA5}">
                      <a16:colId xmlns:a16="http://schemas.microsoft.com/office/drawing/2014/main" val="4091510699"/>
                    </a:ext>
                  </a:extLst>
                </a:gridCol>
                <a:gridCol w="3272985">
                  <a:extLst>
                    <a:ext uri="{9D8B030D-6E8A-4147-A177-3AD203B41FA5}">
                      <a16:colId xmlns:a16="http://schemas.microsoft.com/office/drawing/2014/main" val="3426899533"/>
                    </a:ext>
                  </a:extLst>
                </a:gridCol>
              </a:tblGrid>
              <a:tr h="428463">
                <a:tc>
                  <a:txBody>
                    <a:bodyPr/>
                    <a:lstStyle/>
                    <a:p>
                      <a:pPr algn="ctr"/>
                      <a:r>
                        <a:rPr lang="hu-HU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tevékenység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1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GDPR jogalap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822023"/>
                  </a:ext>
                </a:extLst>
              </a:tr>
              <a:tr h="681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beiratkozás, regisztráció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kiskorúakra külön szabályok</a:t>
                      </a:r>
                      <a:endParaRPr kumimoji="0" lang="hu-HU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1997. évi CXL. törvény</a:t>
                      </a:r>
                      <a:r>
                        <a:rPr kumimoji="0" lang="hu-HU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83127"/>
                  </a:ext>
                </a:extLst>
              </a:tr>
              <a:tr h="681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e-mail cím, telefonszám, hírlevél, részvétel programokon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érintett hozzájárulása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720453"/>
                  </a:ext>
                </a:extLst>
              </a:tr>
              <a:tr h="679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kölcsönzés, előjegyzés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csak adott ideig, utána anonimizálni kell az adatot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821851"/>
                  </a:ext>
                </a:extLst>
              </a:tr>
              <a:tr h="582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RFID beléptetőrendszer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érintett hozzájárulása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26837"/>
                  </a:ext>
                </a:extLst>
              </a:tr>
              <a:tr h="428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pénzügyi tranzakciók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 sz="18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2000. évi C. törvény</a:t>
                      </a:r>
                      <a:endParaRPr lang="hu-HU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959978"/>
                  </a:ext>
                </a:extLst>
              </a:tr>
              <a:tr h="647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honlapok, közösségi média,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u-HU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kamera, szenzorok, okostelefonos applikációk stb.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 érintett hozzájárulása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530493"/>
                  </a:ext>
                </a:extLst>
              </a:tr>
            </a:tbl>
          </a:graphicData>
        </a:graphic>
      </p:graphicFrame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7E9EDD3-6FDA-93E9-CE65-589E7EF3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9870" y="4201193"/>
            <a:ext cx="2434130" cy="942307"/>
          </a:xfrm>
          <a:solidFill>
            <a:srgbClr val="AAACC6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Könyvtár, Könyvtári Valóság konferencia - Budapest, 2023. november 29.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8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F87E67-3496-35EE-D16B-B84E4B88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u="sng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új(abb) technológiák és a GDPR jogalapok</a:t>
            </a:r>
            <a:endParaRPr lang="hu-HU" sz="24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6B0B02-8E04-9E8C-7F82-00FFDBD7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8559"/>
            <a:ext cx="6260905" cy="351106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érintett hozzájárulása kell az alkalmazáshoz: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chatbotok,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humanoid robotok,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drónok,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szentiment-analízis stb.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EU AI Act tiltani fogja?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gyhullám-olvasás,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400"/>
              </a:spcAft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szemmozgás-elemzés</a:t>
            </a:r>
            <a:endParaRPr lang="hu-HU" sz="20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000" kern="10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2000" kern="10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00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A0255D0-9F29-7035-DF70-CDC717B7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70" y="4709620"/>
            <a:ext cx="5418130" cy="3314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- Budapest, 2023. november 29.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Kép 5" descr="A képen szöveg, könyv, könyvszekrény, automata látható&#10;&#10;Automatikusan generált leírás">
            <a:extLst>
              <a:ext uri="{FF2B5EF4-FFF2-40B4-BE49-F238E27FC236}">
                <a16:creationId xmlns:a16="http://schemas.microsoft.com/office/drawing/2014/main" id="{963F1DCA-E6A9-C07A-D32C-3DE88208B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5" y="1655519"/>
            <a:ext cx="2310649" cy="301725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DCD662F-C0D3-6A96-69D7-8E6812335198}"/>
              </a:ext>
            </a:extLst>
          </p:cNvPr>
          <p:cNvSpPr txBox="1"/>
          <p:nvPr/>
        </p:nvSpPr>
        <p:spPr>
          <a:xfrm>
            <a:off x="6404460" y="4404210"/>
            <a:ext cx="2443280" cy="646331"/>
          </a:xfrm>
          <a:prstGeom prst="rect">
            <a:avLst/>
          </a:prstGeom>
          <a:solidFill>
            <a:srgbClr val="808396"/>
          </a:solidFill>
        </p:spPr>
        <p:txBody>
          <a:bodyPr wrap="square" rtlCol="0">
            <a:spAutoFit/>
          </a:bodyPr>
          <a:lstStyle/>
          <a:p>
            <a:r>
              <a:rPr lang="de-DE" sz="1200" b="0" i="0">
                <a:solidFill>
                  <a:schemeClr val="bg1"/>
                </a:solidFill>
                <a:effectLst/>
                <a:latin typeface="Noto-Sans-Display-SemiBold"/>
              </a:rPr>
              <a:t>Der kleine humanoide Roboter der Stadtbibliothek hat nun einen Namen</a:t>
            </a:r>
            <a:r>
              <a:rPr lang="hu-HU" sz="1200" b="0" i="0">
                <a:solidFill>
                  <a:schemeClr val="bg1"/>
                </a:solidFill>
                <a:effectLst/>
                <a:latin typeface="Noto-Sans-Display-SemiBold"/>
              </a:rPr>
              <a:t>. </a:t>
            </a:r>
            <a:r>
              <a:rPr lang="hu-HU" sz="1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t.ly/d9-Fa</a:t>
            </a:r>
            <a:endParaRPr lang="hu-H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6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 kern="10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legfontosabb intézkedések</a:t>
            </a:r>
            <a:endParaRPr lang="hu-HU" sz="2800" b="1" u="sng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502815"/>
            <a:ext cx="8398776" cy="3206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</a:pPr>
            <a:r>
              <a:rPr lang="hu-HU" sz="22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robusztus adatvédelmi intézkedések bevezetése kulcsfontosságú;</a:t>
            </a:r>
            <a:endParaRPr lang="hu-HU" sz="22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</a:pPr>
            <a:r>
              <a:rPr lang="hu-HU" sz="22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kiemelten kell kezelni az olvasók, de különösen a gyermekek személyes adatainak védelmét; </a:t>
            </a:r>
            <a:endParaRPr lang="hu-HU" sz="22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</a:pPr>
            <a:r>
              <a:rPr lang="hu-HU" sz="22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adatgyűjtéshez és -felhasználáshoz hozzájárulást kell kérni; </a:t>
            </a:r>
            <a:endParaRPr lang="hu-HU" sz="22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400"/>
              </a:spcBef>
            </a:pPr>
            <a:r>
              <a:rPr lang="hu-HU" sz="22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biztonságos adattárolási és adatátviteli protokollokat kell kialakítani.</a:t>
            </a:r>
            <a:endParaRPr lang="hu-HU" sz="2200">
              <a:latin typeface="Franklin Gothic Book" panose="020B0503020102020204" pitchFamily="34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</p:spTree>
    <p:extLst>
      <p:ext uri="{BB962C8B-B14F-4D97-AF65-F5344CB8AC3E}">
        <p14:creationId xmlns:p14="http://schemas.microsoft.com/office/powerpoint/2010/main" val="288048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000" b="1" u="sng" kern="10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Felhasznált irodalom</a:t>
            </a:r>
            <a:endParaRPr lang="hu-HU" sz="2000" b="1" u="sng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350110"/>
            <a:ext cx="8704185" cy="33595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1400" kern="1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KURZWEIL, Ray: A szingularitás küszöbén. Budapest, Ad Astra, 2013.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1400" kern="1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első uniós rendelet a mesterséges intelligenciáról.. </a:t>
            </a:r>
            <a:r>
              <a:rPr lang="hu-HU" sz="1400" i="0" u="none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t.ly/BPEB1</a:t>
            </a:r>
            <a:endParaRPr lang="hu-HU" sz="1400" i="0" u="none" strike="noStrike">
              <a:solidFill>
                <a:schemeClr val="bg1"/>
              </a:solidFill>
              <a:effectLst/>
              <a:latin typeface="Franklin Gothic Book" panose="020B05030201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14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 from Scholars for Scholars. Smart Libraries. </a:t>
            </a:r>
            <a:r>
              <a:rPr lang="hu-HU" sz="1400" u="sng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https://encyclopedia.pub/entry/21921</a:t>
            </a:r>
            <a:endParaRPr lang="hu-HU" sz="140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400"/>
              </a:spcAft>
              <a:buNone/>
            </a:pPr>
            <a:r>
              <a:rPr lang="en-US" sz="1400">
                <a:latin typeface="Franklin Gothic Book" panose="020B0503020102020204" pitchFamily="34" charset="0"/>
              </a:rPr>
              <a:t>Opinion 8/2014 on the on Recent Developments on the Internet of Things</a:t>
            </a:r>
            <a:r>
              <a:rPr lang="hu-HU" sz="1400">
                <a:latin typeface="Franklin Gothic Book" panose="020B0503020102020204" pitchFamily="34" charset="0"/>
              </a:rPr>
              <a:t>.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</a:t>
            </a:r>
            <a:r>
              <a:rPr lang="hu-HU" sz="1400" i="0" u="sng">
                <a:effectLst/>
                <a:latin typeface="Franklin Gothic Book" panose="020B05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t.ly/7fPVz</a:t>
            </a:r>
            <a:endParaRPr lang="hu-HU" sz="1400" i="0" u="sng">
              <a:effectLst/>
              <a:latin typeface="Franklin Gothic Book" panose="020B05030201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400"/>
              </a:spcAft>
              <a:buNone/>
            </a:pP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TOMA, Cristian 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CIUREA, Cristian 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IVAN, Ion: Approaches on Internet of Things Solutions.</a:t>
            </a:r>
            <a:r>
              <a:rPr lang="hu-HU" sz="1400" i="0" u="none" strike="noStrike">
                <a:effectLst/>
                <a:latin typeface="Franklin Gothic Book" panose="020B0503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t.ly/8E4xV</a:t>
            </a:r>
            <a:r>
              <a:rPr lang="hu-HU" sz="1400" i="0">
                <a:effectLst/>
                <a:latin typeface="Franklin Gothic Book" panose="020B0503020102020204" pitchFamily="34" charset="0"/>
              </a:rPr>
              <a:t> </a:t>
            </a:r>
            <a:endParaRPr lang="hu-HU" sz="1400">
              <a:effectLst/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GUL, Sumeer – BANO, Shohar: Smart libraries: an emerging and innovative technological habitat of 21st century. = The Electronic Library, vol. 37, no. 5, 2019. p. 764–783.</a:t>
            </a:r>
            <a:endParaRPr lang="hu-HU" sz="14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BARATI, Masoud 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RANA, Omer 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PETRI, Ioan 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THEODORAKOPOULOS, George: GDPR Compliance Verification in Internet of Things. = IEEE ACCESS, vol. 8, 2020, p. 119697-19709. DOI: 0.1109/ACCESS.2020.3005509</a:t>
            </a:r>
            <a:endParaRPr lang="hu-HU" sz="14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ESZTERI Dániel: Az új technológiák megjelenésének hatása a személyes adatok védelmére [...] </a:t>
            </a:r>
            <a:r>
              <a:rPr lang="hu-HU" sz="14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In: Szemelvények az információs jogokról - a rendszerváltástól napjainkig. Patrocinium Kiadó, Budapest, p 164–193.</a:t>
            </a:r>
            <a:endParaRPr lang="hu-HU" sz="1400">
              <a:effectLst/>
              <a:highlight>
                <a:srgbClr val="00FFFF"/>
              </a:highlight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1400" b="0" i="0" u="none" strike="noStrike" baseline="0">
                <a:latin typeface="Franklin Gothic Book" panose="020B0503020102020204" pitchFamily="34" charset="0"/>
              </a:rPr>
              <a:t>KORNFEIND, Michael: </a:t>
            </a:r>
            <a:r>
              <a:rPr lang="en-US" sz="1400" b="0" i="0" u="none" strike="noStrike" baseline="0">
                <a:latin typeface="Franklin Gothic Book" panose="020B0503020102020204" pitchFamily="34" charset="0"/>
              </a:rPr>
              <a:t>Public libraries and information privacy policies</a:t>
            </a:r>
            <a:r>
              <a:rPr lang="hu-HU" sz="1400" b="0" i="0" u="none" strike="noStrike" baseline="0">
                <a:latin typeface="Franklin Gothic Book" panose="020B0503020102020204" pitchFamily="34" charset="0"/>
              </a:rPr>
              <a:t>. =  World Libraries, December, 2022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hu-HU" sz="1400">
                <a:latin typeface="Franklin Gothic Book" panose="020B0503020102020204" pitchFamily="34" charset="0"/>
              </a:rPr>
              <a:t>PowerPoint template: fppt.com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  <a:r>
              <a:rPr lang="hu-HU">
                <a:solidFill>
                  <a:schemeClr val="bg1"/>
                </a:solidFill>
              </a:rPr>
              <a:t>     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5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33880"/>
            <a:ext cx="6108199" cy="572644"/>
          </a:xfrm>
        </p:spPr>
        <p:txBody>
          <a:bodyPr>
            <a:noAutofit/>
          </a:bodyPr>
          <a:lstStyle/>
          <a:p>
            <a:r>
              <a:rPr lang="hu-HU" sz="2600" b="1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0BC22C06-477B-144E-A77A-A22EA4F7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966" y="4709620"/>
            <a:ext cx="5802790" cy="331487"/>
          </a:xfrm>
        </p:spPr>
        <p:txBody>
          <a:bodyPr/>
          <a:lstStyle/>
          <a:p>
            <a:pPr algn="l"/>
            <a:r>
              <a:rPr lang="hu-HU">
                <a:solidFill>
                  <a:schemeClr val="bg1"/>
                </a:solidFill>
              </a:rPr>
              <a:t>  V</a:t>
            </a:r>
            <a:r>
              <a:rPr lang="en-US">
                <a:solidFill>
                  <a:schemeClr val="bg1"/>
                </a:solidFill>
              </a:rPr>
              <a:t>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 2023. november 29.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BD9D7C4-CC17-E023-0D41-BBBC3928C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448283"/>
            <a:ext cx="5955495" cy="120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A technológia mindig is kétélű fegyver lesz. </a:t>
            </a:r>
          </a:p>
          <a:p>
            <a:pPr marL="0" indent="0">
              <a:buNone/>
            </a:pPr>
            <a:r>
              <a:rPr lang="hu-HU" sz="2000" b="1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Óriási hatalom, amelyet az egész emberiség javára kell felhasználni.</a:t>
            </a:r>
            <a:endParaRPr lang="hu-HU" sz="2000" b="1">
              <a:latin typeface="Franklin Gothic Book" panose="020B05030201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AFAEDFB-9E50-5CA9-32A1-AE94C473EE00}"/>
              </a:ext>
            </a:extLst>
          </p:cNvPr>
          <p:cNvSpPr txBox="1"/>
          <p:nvPr/>
        </p:nvSpPr>
        <p:spPr>
          <a:xfrm>
            <a:off x="1823310" y="1481190"/>
            <a:ext cx="4733855" cy="39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000" b="1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kern="1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 Kurzweil: A szingularitás küszöbén</a:t>
            </a:r>
            <a:endParaRPr lang="hu-HU" sz="2000" b="1" kern="10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3339077-F315-D02C-C226-B80D8F43E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062734"/>
            <a:ext cx="3970330" cy="264688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47CE0EEB-5ED5-BF60-3FFE-82F20C1025C2}"/>
              </a:ext>
            </a:extLst>
          </p:cNvPr>
          <p:cNvSpPr txBox="1"/>
          <p:nvPr/>
        </p:nvSpPr>
        <p:spPr>
          <a:xfrm>
            <a:off x="4709401" y="4218355"/>
            <a:ext cx="2595986" cy="47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2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első uniós rendelet a mesterséges intelligenciáról.</a:t>
            </a:r>
            <a:r>
              <a:rPr lang="hu-HU" sz="1200" kern="1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i="0" u="none" strike="noStrike">
                <a:solidFill>
                  <a:schemeClr val="bg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t.ly/BPEB1</a:t>
            </a:r>
            <a:r>
              <a:rPr lang="hu-HU" sz="1200" i="0">
                <a:solidFill>
                  <a:schemeClr val="bg1"/>
                </a:solidFill>
                <a:effectLst/>
              </a:rPr>
              <a:t> </a:t>
            </a:r>
            <a:endParaRPr lang="hu-HU" sz="1200" kern="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4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Autofit/>
          </a:bodyPr>
          <a:lstStyle/>
          <a:p>
            <a:r>
              <a:rPr lang="hu-HU" sz="2600" b="1" u="sng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Okosváros – </a:t>
            </a:r>
            <a:r>
              <a:rPr lang="hu-HU" sz="26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okoscampus</a:t>
            </a:r>
            <a:r>
              <a:rPr lang="hu-HU" sz="2600" b="1" u="sng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 – okoskönyvtár</a:t>
            </a:r>
            <a:endParaRPr lang="en-US" sz="2600" b="1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1B9BB3B5-D551-4CB0-4040-719167FDE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1" y="1044700"/>
            <a:ext cx="5005232" cy="3665413"/>
          </a:xfrm>
        </p:spPr>
      </p:pic>
      <p:sp>
        <p:nvSpPr>
          <p:cNvPr id="2" name="Élőláb helye 1">
            <a:extLst>
              <a:ext uri="{FF2B5EF4-FFF2-40B4-BE49-F238E27FC236}">
                <a16:creationId xmlns:a16="http://schemas.microsoft.com/office/drawing/2014/main" id="{0BC22C06-477B-144E-A77A-A22EA4F7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966" y="4709620"/>
            <a:ext cx="5802789" cy="331487"/>
          </a:xfrm>
        </p:spPr>
        <p:txBody>
          <a:bodyPr/>
          <a:lstStyle/>
          <a:p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 2023. november 29.</a:t>
            </a:r>
            <a:r>
              <a:rPr lang="hu-HU">
                <a:solidFill>
                  <a:schemeClr val="bg1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9319AB6-38E7-8B25-D97F-C1EB2DEBA025}"/>
              </a:ext>
            </a:extLst>
          </p:cNvPr>
          <p:cNvSpPr txBox="1"/>
          <p:nvPr/>
        </p:nvSpPr>
        <p:spPr>
          <a:xfrm>
            <a:off x="5946345" y="3946095"/>
            <a:ext cx="152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Encyclopedia from Scholars for Scholars. Smart Libraries. </a:t>
            </a:r>
            <a:r>
              <a:rPr lang="hu-HU" sz="1200" u="sng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https://encyclopedia.pub/entry/21921</a:t>
            </a:r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9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</a:rPr>
              <a:t>Rövid</a:t>
            </a:r>
            <a:r>
              <a:rPr lang="hu-HU" sz="32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</a:rPr>
              <a:t> </a:t>
            </a:r>
            <a:r>
              <a:rPr lang="hu-HU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</a:rPr>
              <a:t>áttekintés</a:t>
            </a:r>
            <a:endParaRPr lang="hu-HU" sz="32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502815"/>
            <a:ext cx="8398776" cy="3206800"/>
          </a:xfrm>
        </p:spPr>
        <p:txBody>
          <a:bodyPr/>
          <a:lstStyle/>
          <a:p>
            <a:pPr marL="0" indent="0">
              <a:buNone/>
            </a:pPr>
            <a:r>
              <a:rPr lang="hu-HU" sz="2400">
                <a:latin typeface="Franklin Gothic Book" panose="020B0503020102020204" pitchFamily="34" charset="0"/>
              </a:rPr>
              <a:t>A „SmartLibrary” kifejezés 2003-ban hangzott el először. </a:t>
            </a:r>
            <a:endParaRPr lang="en-US" sz="240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hu-HU" sz="2400">
                <a:latin typeface="Franklin Gothic Book" panose="020B0503020102020204" pitchFamily="34" charset="0"/>
              </a:rPr>
              <a:t>Két felfogás:</a:t>
            </a:r>
          </a:p>
          <a:p>
            <a:r>
              <a:rPr lang="hu-HU" sz="2400">
                <a:latin typeface="Franklin Gothic Book" panose="020B0503020102020204" pitchFamily="34" charset="0"/>
              </a:rPr>
              <a:t>a könyvtár a </a:t>
            </a:r>
            <a:r>
              <a:rPr lang="hu-HU" sz="2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csúcstechnológia eszközeinek beépítésétől válik „</a:t>
            </a:r>
            <a:r>
              <a:rPr lang="hu-HU" sz="2400">
                <a:latin typeface="Franklin Gothic Book" panose="020B0503020102020204" pitchFamily="34" charset="0"/>
              </a:rPr>
              <a:t>okossá”;</a:t>
            </a:r>
          </a:p>
          <a:p>
            <a:r>
              <a:rPr lang="hu-HU" sz="24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a meglévő rendszereket, a teljes állománymenedzselést, de főleg a szolgáltatásokat kell alkalmassá kell tenni a fejlett technológiák implementálására. </a:t>
            </a:r>
            <a:endParaRPr lang="hu-HU" sz="2400">
              <a:latin typeface="Franklin Gothic Book" panose="020B0503020102020204" pitchFamily="34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</p:spTree>
    <p:extLst>
      <p:ext uri="{BB962C8B-B14F-4D97-AF65-F5344CB8AC3E}">
        <p14:creationId xmlns:p14="http://schemas.microsoft.com/office/powerpoint/2010/main" val="303738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</a:rPr>
              <a:t>Az okoskönyvtár fogalma</a:t>
            </a:r>
            <a:endParaRPr lang="hu-HU" sz="28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502815"/>
            <a:ext cx="8398776" cy="3206800"/>
          </a:xfrm>
        </p:spPr>
        <p:txBody>
          <a:bodyPr/>
          <a:lstStyle/>
          <a:p>
            <a:pPr marL="0" indent="0">
              <a:buNone/>
            </a:pPr>
            <a:r>
              <a:rPr lang="hu-HU" sz="2200">
                <a:latin typeface="Franklin Gothic Book" panose="020B0503020102020204" pitchFamily="34" charset="0"/>
              </a:rPr>
              <a:t>Elfogadott definíció híján néhány ismérv:</a:t>
            </a:r>
            <a:endParaRPr lang="en-US" sz="2200">
              <a:latin typeface="Franklin Gothic Book" panose="020B0503020102020204" pitchFamily="34" charset="0"/>
            </a:endParaRPr>
          </a:p>
          <a:p>
            <a:r>
              <a:rPr lang="hu-HU" sz="22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intelligens és fenntartható működési környezet kialakítása és üzemeltetése, </a:t>
            </a:r>
          </a:p>
          <a:p>
            <a:r>
              <a:rPr lang="hu-HU" sz="22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intelligens tartalommenedzsment, szemantikus keresés stb., </a:t>
            </a:r>
          </a:p>
          <a:p>
            <a:r>
              <a:rPr lang="hu-HU" sz="2200">
                <a:latin typeface="Franklin Gothic Book" panose="020B0503020102020204" pitchFamily="34" charset="0"/>
              </a:rPr>
              <a:t>a mesterséges intelligencia (MI), a Big Data és az innovatív, Hi-Tech technológiák implementálása,</a:t>
            </a:r>
          </a:p>
          <a:p>
            <a:r>
              <a:rPr lang="hu-HU" sz="2200">
                <a:latin typeface="Franklin Gothic Book" panose="020B0503020102020204" pitchFamily="34" charset="0"/>
              </a:rPr>
              <a:t>Internet of Things (IoT) eszközök integrálása,</a:t>
            </a:r>
          </a:p>
          <a:p>
            <a:r>
              <a:rPr lang="hu-HU" sz="2200">
                <a:latin typeface="Franklin Gothic Book" panose="020B0503020102020204" pitchFamily="34" charset="0"/>
              </a:rPr>
              <a:t>személyre szabott szolgáltatások bevezetése.</a:t>
            </a:r>
            <a:endParaRPr lang="en-US" sz="2200">
              <a:latin typeface="Franklin Gothic Book" panose="020B0503020102020204" pitchFamily="34" charset="0"/>
            </a:endParaRPr>
          </a:p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</p:spTree>
    <p:extLst>
      <p:ext uri="{BB962C8B-B14F-4D97-AF65-F5344CB8AC3E}">
        <p14:creationId xmlns:p14="http://schemas.microsoft.com/office/powerpoint/2010/main" val="144037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</a:rPr>
              <a:t>Az okoskönyvtár célja</a:t>
            </a:r>
            <a:endParaRPr lang="hu-HU" sz="28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655519"/>
            <a:ext cx="8398776" cy="305409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4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könyvtár valamennyi tevékenységének és szolgáltatásának intelligens működtetése,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4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könyvtárhasználók érdekeit szolgáló, hatékony, személyre szabott szolgáltatások nyújtása,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4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élőmunka-ráfordítás csökkentése,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sz="24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fenntarthatóság tudatos kezelése.</a:t>
            </a:r>
          </a:p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490" y="4733850"/>
            <a:ext cx="6719020" cy="30725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</p:spTree>
    <p:extLst>
      <p:ext uri="{BB962C8B-B14F-4D97-AF65-F5344CB8AC3E}">
        <p14:creationId xmlns:p14="http://schemas.microsoft.com/office/powerpoint/2010/main" val="42147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3CB967-272D-D421-4B35-F5D46DBD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739290"/>
            <a:ext cx="8398775" cy="739290"/>
          </a:xfrm>
        </p:spPr>
        <p:txBody>
          <a:bodyPr>
            <a:normAutofit/>
          </a:bodyPr>
          <a:lstStyle/>
          <a:p>
            <a:r>
              <a:rPr lang="hu-HU" sz="2800" b="1" u="sng" kern="10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Internet of Things – IoT </a:t>
            </a:r>
            <a:endParaRPr lang="hu-HU" sz="2800" b="1" u="sng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C3C2B-2723-2A6B-F527-52445B82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502815"/>
            <a:ext cx="5497379" cy="32068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Az IoT infrastruktúrában az egyedi azonosítókkal rendelkező szenzorokkal felszerelt használati eszközök és tárgyak más tárgyakkal vagy emberekkel vannak összekapcsolva. Az adatokat rögzítő, kezelő, tároló és közvetítő szenzorok a hálózati kapacitásokat kihasználva, társítás révén lépnek interakcióba más eszközökkel és rendszerekkel.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000"/>
              <a:t>Opinion 8/2014 on the on Recent Developments on the Internet of Things</a:t>
            </a:r>
            <a:r>
              <a:rPr lang="hu-HU" sz="1000"/>
              <a:t>.</a:t>
            </a:r>
            <a:r>
              <a:rPr lang="hu-HU" sz="1000">
                <a:effectLst/>
                <a:ea typeface="Calibri" panose="020F0502020204030204" pitchFamily="34" charset="0"/>
              </a:rPr>
              <a:t> </a:t>
            </a:r>
            <a:r>
              <a:rPr lang="hu-HU" sz="1000" i="0" u="sng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t.ly/7fPVz</a:t>
            </a:r>
            <a:endParaRPr lang="hu-HU" sz="1000" i="0" u="sng">
              <a:effectLst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hu-HU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Cristian TOMA, Cristian CIUREA, Ion IVAN: Approaches on Internet of Things Solutions.</a:t>
            </a:r>
            <a:r>
              <a:rPr lang="hu-HU" sz="1000" i="0" u="none" strike="noStrike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t.ly/8E4xV</a:t>
            </a:r>
            <a:r>
              <a:rPr lang="hu-HU" sz="1000" i="0">
                <a:effectLst/>
              </a:rPr>
              <a:t> </a:t>
            </a:r>
            <a:endParaRPr lang="hu-HU" sz="1200">
              <a:effectLst/>
              <a:ea typeface="Calibri" panose="020F0502020204030204" pitchFamily="34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3841454-3CD0-6B10-5EA9-EA747E55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260" y="4733850"/>
            <a:ext cx="7635250" cy="307257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</a:t>
            </a:r>
            <a:r>
              <a:rPr lang="hu-HU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 2023. november 29.</a:t>
            </a:r>
          </a:p>
        </p:txBody>
      </p:sp>
      <p:pic>
        <p:nvPicPr>
          <p:cNvPr id="6" name="Kép 5" descr="A képen szöveg, képernyőkép, Betűtípus, kör látható">
            <a:extLst>
              <a:ext uri="{FF2B5EF4-FFF2-40B4-BE49-F238E27FC236}">
                <a16:creationId xmlns:a16="http://schemas.microsoft.com/office/drawing/2014/main" id="{28EFB15D-7D0B-2DBD-5729-2062A8B30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29" y="1680677"/>
            <a:ext cx="3301416" cy="325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2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F87E67-3496-35EE-D16B-B84E4B88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u="sng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IoT technológiák, eszközök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6B0B02-8E04-9E8C-7F82-00FFDBD7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8559"/>
            <a:ext cx="6260905" cy="3511061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>
                <a:latin typeface="Franklin Gothic Book" panose="020B0503020102020204" pitchFamily="34" charset="0"/>
              </a:rPr>
              <a:t>MI, Big Data, szöveg- és adatbányászat, blockchain-technológia,</a:t>
            </a:r>
            <a:endParaRPr lang="hu-HU" sz="20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felhő-, perem- és ködalapú számítástechnika,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vezetékes és vezeték nélküli kommunikáció (internet, IPV6, mobil, 5G, WiFi, ZigBee etc.)</a:t>
            </a:r>
            <a:endParaRPr lang="hu-HU" sz="2000" kern="100">
              <a:effectLst/>
              <a:highlight>
                <a:srgbClr val="008000"/>
              </a:highlight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RFID,</a:t>
            </a: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NFC, Bluetooth, iBeacon etc.</a:t>
            </a:r>
            <a:endParaRPr lang="hu-HU" sz="2000" kern="1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kern="10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applikációk okostelefonra és hordható eszközökre,</a:t>
            </a: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kern="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szenzortechnológia (mozgásérzékelés, pára-, por- és hőmérsékletszabályozás etc.).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hu-HU" sz="2000" kern="10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A0255D0-9F29-7035-DF70-CDC717B7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670" y="4709620"/>
            <a:ext cx="6260904" cy="33148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Valóságos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- Budapest, 2023. november 29.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2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433880"/>
            <a:ext cx="6108199" cy="572644"/>
          </a:xfrm>
        </p:spPr>
        <p:txBody>
          <a:bodyPr>
            <a:noAutofit/>
          </a:bodyPr>
          <a:lstStyle/>
          <a:p>
            <a:r>
              <a:rPr lang="hu-HU" sz="1200" b="1" u="sng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hu-HU" sz="2600" b="1" u="sng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Okoskönyvtár – okostelefonos alkalmazás</a:t>
            </a:r>
            <a:endParaRPr lang="en-US" sz="2600" b="1" u="sng" dirty="0">
              <a:solidFill>
                <a:schemeClr val="bg1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0BC22C06-477B-144E-A77A-A22EA4F7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966" y="4709620"/>
            <a:ext cx="5802790" cy="331487"/>
          </a:xfrm>
        </p:spPr>
        <p:txBody>
          <a:bodyPr/>
          <a:lstStyle/>
          <a:p>
            <a:r>
              <a:rPr lang="hu-HU">
                <a:solidFill>
                  <a:schemeClr val="bg1"/>
                </a:solidFill>
              </a:rPr>
              <a:t>  V</a:t>
            </a:r>
            <a:r>
              <a:rPr lang="en-US">
                <a:solidFill>
                  <a:schemeClr val="bg1"/>
                </a:solidFill>
              </a:rPr>
              <a:t>alóságos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önyvtár, </a:t>
            </a:r>
            <a:r>
              <a:rPr lang="hu-HU">
                <a:solidFill>
                  <a:schemeClr val="bg1"/>
                </a:solidFill>
              </a:rPr>
              <a:t>k</a:t>
            </a:r>
            <a:r>
              <a:rPr lang="en-US">
                <a:solidFill>
                  <a:schemeClr val="bg1"/>
                </a:solidFill>
              </a:rPr>
              <a:t>önyvtári </a:t>
            </a:r>
            <a:r>
              <a:rPr lang="hu-HU">
                <a:solidFill>
                  <a:schemeClr val="bg1"/>
                </a:solidFill>
              </a:rPr>
              <a:t>v</a:t>
            </a:r>
            <a:r>
              <a:rPr lang="en-US">
                <a:solidFill>
                  <a:schemeClr val="bg1"/>
                </a:solidFill>
              </a:rPr>
              <a:t>alóság konferencia – Budapest, 2023. november 29.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1D042B49-BEF6-F2C6-3BD8-A1661FDBE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6" y="1198563"/>
            <a:ext cx="5610786" cy="3511550"/>
          </a:xfrm>
        </p:spPr>
      </p:pic>
    </p:spTree>
    <p:extLst>
      <p:ext uri="{BB962C8B-B14F-4D97-AF65-F5344CB8AC3E}">
        <p14:creationId xmlns:p14="http://schemas.microsoft.com/office/powerpoint/2010/main" val="201740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</TotalTime>
  <Words>1472</Words>
  <Application>Microsoft Office PowerPoint</Application>
  <PresentationFormat>Diavetítés a képernyőre (16:9 oldalarány)</PresentationFormat>
  <Paragraphs>147</Paragraphs>
  <Slides>17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Franklin Gothic Book</vt:lpstr>
      <vt:lpstr>Noto-Sans-Display-SemiBold</vt:lpstr>
      <vt:lpstr>Roboto</vt:lpstr>
      <vt:lpstr>Symbol</vt:lpstr>
      <vt:lpstr>Wingdings</vt:lpstr>
      <vt:lpstr>Office Theme</vt:lpstr>
      <vt:lpstr>OKOSKÖNYVTÁR ÉS SZEMÉLYESADAT-VÉDELEM – AVAGY A TECHNOLÓGIA MINT KÉTÉLŰ FEGYVER</vt:lpstr>
      <vt:lpstr> </vt:lpstr>
      <vt:lpstr>Okosváros – okoscampus – okoskönyvtár</vt:lpstr>
      <vt:lpstr>Rövid áttekintés</vt:lpstr>
      <vt:lpstr>Az okoskönyvtár fogalma</vt:lpstr>
      <vt:lpstr>Az okoskönyvtár célja</vt:lpstr>
      <vt:lpstr>Az Internet of Things – IoT </vt:lpstr>
      <vt:lpstr>IoT technológiák, eszközök</vt:lpstr>
      <vt:lpstr> Okoskönyvtár – okostelefonos alkalmazás</vt:lpstr>
      <vt:lpstr>EU MI kódex (EU AI Act) 1.</vt:lpstr>
      <vt:lpstr>EU MI kódex (EU AI Act) 2.</vt:lpstr>
      <vt:lpstr>EU MI kódex (EU AI Act) 3.</vt:lpstr>
      <vt:lpstr>Az MI mint „fekete doboz”</vt:lpstr>
      <vt:lpstr>Könyvtári személyesadat-kezelés </vt:lpstr>
      <vt:lpstr>Az új(abb) technológiák és a GDPR jogalapok</vt:lpstr>
      <vt:lpstr>A legfontosabb intézkedések</vt:lpstr>
      <vt:lpstr>Felhasznált irodalom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Zsuzsanna Dr. Tószegi</cp:lastModifiedBy>
  <cp:revision>237</cp:revision>
  <dcterms:created xsi:type="dcterms:W3CDTF">2013-08-21T19:17:07Z</dcterms:created>
  <dcterms:modified xsi:type="dcterms:W3CDTF">2023-11-27T08:26:19Z</dcterms:modified>
</cp:coreProperties>
</file>