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8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2" r:id="rId10"/>
    <p:sldId id="264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60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8A87A34-81AB-432B-8DAE-1953F412C126}" type="datetimeFigureOut">
              <a:rPr lang="en-US" dirty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3EF36A12-C9DC-B14D-F72C-4ADEC885D158}"/>
              </a:ext>
            </a:extLst>
          </p:cNvPr>
          <p:cNvSpPr txBox="1"/>
          <p:nvPr/>
        </p:nvSpPr>
        <p:spPr>
          <a:xfrm>
            <a:off x="609600" y="653143"/>
            <a:ext cx="10972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rgbClr val="002060"/>
                </a:solidFill>
              </a:rPr>
              <a:t>Gyűjteménygyarapítás mikrofilmekkel</a:t>
            </a:r>
          </a:p>
          <a:p>
            <a:pPr algn="ctr"/>
            <a:endParaRPr lang="hu-HU" sz="1600" b="1" dirty="0">
              <a:solidFill>
                <a:srgbClr val="002060"/>
              </a:solidFill>
            </a:endParaRPr>
          </a:p>
          <a:p>
            <a:pPr algn="ctr"/>
            <a:r>
              <a:rPr lang="hu-HU" sz="4000" b="1" dirty="0">
                <a:solidFill>
                  <a:srgbClr val="002060"/>
                </a:solidFill>
              </a:rPr>
              <a:t>A Magyar Állami Földtani Intézet</a:t>
            </a:r>
          </a:p>
          <a:p>
            <a:pPr algn="ctr"/>
            <a:r>
              <a:rPr lang="hu-HU" sz="4000" b="1" dirty="0">
                <a:solidFill>
                  <a:srgbClr val="002060"/>
                </a:solidFill>
              </a:rPr>
              <a:t>mikrofilm laboratóriuma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3A9DBF7-E4CD-20D5-F143-912C9A1E5E81}"/>
              </a:ext>
            </a:extLst>
          </p:cNvPr>
          <p:cNvSpPr txBox="1"/>
          <p:nvPr/>
        </p:nvSpPr>
        <p:spPr>
          <a:xfrm>
            <a:off x="1249680" y="3104265"/>
            <a:ext cx="969264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dirty="0">
                <a:solidFill>
                  <a:srgbClr val="002060"/>
                </a:solidFill>
              </a:rPr>
              <a:t>Varga Anett</a:t>
            </a:r>
          </a:p>
          <a:p>
            <a:pPr algn="ctr"/>
            <a:r>
              <a:rPr lang="hu-HU" sz="2600" dirty="0">
                <a:solidFill>
                  <a:srgbClr val="002060"/>
                </a:solidFill>
              </a:rPr>
              <a:t>ELTE BTK ITDI Könyvtártudományi képzési program</a:t>
            </a:r>
          </a:p>
          <a:p>
            <a:pPr algn="ctr"/>
            <a:endParaRPr lang="hu-HU" sz="2600" dirty="0">
              <a:solidFill>
                <a:srgbClr val="002060"/>
              </a:solidFill>
            </a:endParaRPr>
          </a:p>
          <a:p>
            <a:pPr algn="ctr"/>
            <a:r>
              <a:rPr lang="hu-HU" sz="2600" dirty="0">
                <a:solidFill>
                  <a:srgbClr val="002060"/>
                </a:solidFill>
              </a:rPr>
              <a:t>Valóságos Könyvtár – Könyvtári Valóság VI. Konferencia</a:t>
            </a:r>
          </a:p>
          <a:p>
            <a:pPr algn="ctr"/>
            <a:r>
              <a:rPr lang="hu-HU" sz="2600" dirty="0">
                <a:solidFill>
                  <a:srgbClr val="002060"/>
                </a:solidFill>
              </a:rPr>
              <a:t>2023. november 28-29.</a:t>
            </a:r>
          </a:p>
          <a:p>
            <a:pPr algn="ctr"/>
            <a:endParaRPr lang="hu-HU" sz="2600" dirty="0">
              <a:solidFill>
                <a:srgbClr val="002060"/>
              </a:solidFill>
            </a:endParaRPr>
          </a:p>
          <a:p>
            <a:pPr algn="ctr"/>
            <a:r>
              <a:rPr lang="hu-HU" sz="2600" dirty="0">
                <a:solidFill>
                  <a:srgbClr val="002060"/>
                </a:solidFill>
              </a:rPr>
              <a:t>Magyar Tudomány Ünnepe 2023</a:t>
            </a:r>
          </a:p>
        </p:txBody>
      </p:sp>
    </p:spTree>
    <p:extLst>
      <p:ext uri="{BB962C8B-B14F-4D97-AF65-F5344CB8AC3E}">
        <p14:creationId xmlns:p14="http://schemas.microsoft.com/office/powerpoint/2010/main" val="2474958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AE03DF0F-D6DB-5F65-451D-E1F194BD0B80}"/>
              </a:ext>
            </a:extLst>
          </p:cNvPr>
          <p:cNvSpPr txBox="1">
            <a:spLocks/>
          </p:cNvSpPr>
          <p:nvPr/>
        </p:nvSpPr>
        <p:spPr>
          <a:xfrm>
            <a:off x="412375" y="1208062"/>
            <a:ext cx="11349318" cy="44418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2600" dirty="0">
              <a:solidFill>
                <a:srgbClr val="002060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CC0CC4A-5BEC-3899-BF3E-0445E88A1516}"/>
              </a:ext>
            </a:extLst>
          </p:cNvPr>
          <p:cNvSpPr txBox="1"/>
          <p:nvPr/>
        </p:nvSpPr>
        <p:spPr>
          <a:xfrm>
            <a:off x="537882" y="438911"/>
            <a:ext cx="111162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b="1" dirty="0">
                <a:solidFill>
                  <a:srgbClr val="002060"/>
                </a:solidFill>
              </a:rPr>
              <a:t>Mikrofilmolvasók                         Mikrofilmszkennerek</a:t>
            </a: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979D7740-6152-8C0F-EDC4-85613C8A4338}"/>
              </a:ext>
            </a:extLst>
          </p:cNvPr>
          <p:cNvSpPr txBox="1">
            <a:spLocks/>
          </p:cNvSpPr>
          <p:nvPr/>
        </p:nvSpPr>
        <p:spPr>
          <a:xfrm>
            <a:off x="-100108" y="1125205"/>
            <a:ext cx="6439647" cy="5752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600" dirty="0">
                <a:solidFill>
                  <a:srgbClr val="002060"/>
                </a:solidFill>
              </a:rPr>
              <a:t>Mikrofilm olvasásához szükséges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000B621-5D75-C18A-14D6-2F7C528F1212}"/>
              </a:ext>
            </a:extLst>
          </p:cNvPr>
          <p:cNvSpPr txBox="1"/>
          <p:nvPr/>
        </p:nvSpPr>
        <p:spPr>
          <a:xfrm>
            <a:off x="6468781" y="1164029"/>
            <a:ext cx="516367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600" dirty="0">
                <a:solidFill>
                  <a:srgbClr val="002060"/>
                </a:solidFill>
              </a:rPr>
              <a:t>Adattári szolgáltatás bővítése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D19C27E2-38C3-5895-73F3-DDB2D2341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539" y="1739329"/>
            <a:ext cx="5214144" cy="391060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CC12F23A-8B2C-0D61-8D7D-38311DBAB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84144" y="2242162"/>
            <a:ext cx="3989294" cy="299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39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F64313-D7CD-9FCA-1BD0-472EDAF88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463" y="2502690"/>
            <a:ext cx="8637073" cy="812302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>
                <a:solidFill>
                  <a:srgbClr val="002060"/>
                </a:solidFill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1809187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AE03DF0F-D6DB-5F65-451D-E1F194BD0B80}"/>
              </a:ext>
            </a:extLst>
          </p:cNvPr>
          <p:cNvSpPr txBox="1">
            <a:spLocks/>
          </p:cNvSpPr>
          <p:nvPr/>
        </p:nvSpPr>
        <p:spPr>
          <a:xfrm>
            <a:off x="546847" y="948085"/>
            <a:ext cx="7548283" cy="510309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3600" dirty="0">
              <a:solidFill>
                <a:srgbClr val="002060"/>
              </a:solidFill>
            </a:endParaRPr>
          </a:p>
          <a:p>
            <a:r>
              <a:rPr lang="hu-HU" sz="10400" dirty="0">
                <a:solidFill>
                  <a:srgbClr val="002060"/>
                </a:solidFill>
              </a:rPr>
              <a:t>1952-ben hozták létre a Magyar Állami Földtani Intézetben</a:t>
            </a:r>
          </a:p>
          <a:p>
            <a:r>
              <a:rPr lang="hu-HU" sz="10400" dirty="0">
                <a:solidFill>
                  <a:srgbClr val="002060"/>
                </a:solidFill>
              </a:rPr>
              <a:t>Célja: a nyomtatásban meg nem jelentetett földtani vonatkozású jelenések, szakvélemények, feltárási alapdokumentációk, vizsgálati eredmények, a hasznosítható ásványi nyersanyagvagyonra vonatkozó adatok elhelyezése</a:t>
            </a:r>
          </a:p>
          <a:p>
            <a:r>
              <a:rPr lang="hu-HU" sz="10400" dirty="0">
                <a:solidFill>
                  <a:srgbClr val="002060"/>
                </a:solidFill>
              </a:rPr>
              <a:t>Gyűjt, rendszerez, feldolgoz, megőriz, szolgáltat</a:t>
            </a:r>
          </a:p>
          <a:p>
            <a:endParaRPr lang="hu-HU" sz="3600" dirty="0"/>
          </a:p>
          <a:p>
            <a:endParaRPr lang="hu-HU" sz="360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CC0CC4A-5BEC-3899-BF3E-0445E88A1516}"/>
              </a:ext>
            </a:extLst>
          </p:cNvPr>
          <p:cNvSpPr txBox="1"/>
          <p:nvPr/>
        </p:nvSpPr>
        <p:spPr>
          <a:xfrm>
            <a:off x="546847" y="529825"/>
            <a:ext cx="111162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002060"/>
                </a:solidFill>
              </a:rPr>
              <a:t>Magyar Állami Földtani, Geofizikai és Bányászati Adattár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B8C733E-0240-0020-8317-D4E332C4C4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3412" y="1812833"/>
            <a:ext cx="4309780" cy="323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79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AE03DF0F-D6DB-5F65-451D-E1F194BD0B80}"/>
              </a:ext>
            </a:extLst>
          </p:cNvPr>
          <p:cNvSpPr txBox="1">
            <a:spLocks/>
          </p:cNvSpPr>
          <p:nvPr/>
        </p:nvSpPr>
        <p:spPr>
          <a:xfrm>
            <a:off x="645458" y="1638368"/>
            <a:ext cx="6590209" cy="36597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dirty="0">
                <a:solidFill>
                  <a:srgbClr val="002060"/>
                </a:solidFill>
              </a:rPr>
              <a:t>1977–1993 között</a:t>
            </a:r>
          </a:p>
          <a:p>
            <a:r>
              <a:rPr lang="hu-HU" sz="2600" dirty="0">
                <a:solidFill>
                  <a:srgbClr val="002060"/>
                </a:solidFill>
              </a:rPr>
              <a:t>Az Adattár részeként működött</a:t>
            </a:r>
          </a:p>
          <a:p>
            <a:r>
              <a:rPr lang="hu-HU" sz="2600" dirty="0">
                <a:solidFill>
                  <a:srgbClr val="002060"/>
                </a:solidFill>
              </a:rPr>
              <a:t>PENTAKTA mikrofilm készítő gépsor</a:t>
            </a:r>
          </a:p>
          <a:p>
            <a:r>
              <a:rPr lang="hu-HU" sz="2600" dirty="0">
                <a:solidFill>
                  <a:srgbClr val="002060"/>
                </a:solidFill>
              </a:rPr>
              <a:t>Elsődleges feladata az adattári gyűjtemény gyarapítása, kiegészítése volt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CC0CC4A-5BEC-3899-BF3E-0445E88A1516}"/>
              </a:ext>
            </a:extLst>
          </p:cNvPr>
          <p:cNvSpPr txBox="1"/>
          <p:nvPr/>
        </p:nvSpPr>
        <p:spPr>
          <a:xfrm>
            <a:off x="645458" y="544196"/>
            <a:ext cx="11116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002060"/>
                </a:solidFill>
              </a:rPr>
              <a:t>Magyar Állami Földtani Intézet (MÁFI)</a:t>
            </a:r>
          </a:p>
          <a:p>
            <a:r>
              <a:rPr lang="hu-HU" sz="3000" b="1" dirty="0">
                <a:solidFill>
                  <a:srgbClr val="002060"/>
                </a:solidFill>
              </a:rPr>
              <a:t>Mikrofilm laboratóriuma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00EDA05-5E59-2438-25CD-D6056552A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64110" y="1708338"/>
            <a:ext cx="4588432" cy="3441324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224C725C-DAB8-0524-541E-514FCD6BE80F}"/>
              </a:ext>
            </a:extLst>
          </p:cNvPr>
          <p:cNvSpPr txBox="1"/>
          <p:nvPr/>
        </p:nvSpPr>
        <p:spPr>
          <a:xfrm>
            <a:off x="1335742" y="5723216"/>
            <a:ext cx="10856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Kép forrása: Vitális György (szerk.): Az Országos Földtani Adattár tevékenysége és szolgáltatásai, MÁFI, Budapest, 1983. </a:t>
            </a:r>
          </a:p>
        </p:txBody>
      </p:sp>
    </p:spTree>
    <p:extLst>
      <p:ext uri="{BB962C8B-B14F-4D97-AF65-F5344CB8AC3E}">
        <p14:creationId xmlns:p14="http://schemas.microsoft.com/office/powerpoint/2010/main" val="2720297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CC0CC4A-5BEC-3899-BF3E-0445E88A1516}"/>
              </a:ext>
            </a:extLst>
          </p:cNvPr>
          <p:cNvSpPr txBox="1"/>
          <p:nvPr/>
        </p:nvSpPr>
        <p:spPr>
          <a:xfrm>
            <a:off x="645458" y="438911"/>
            <a:ext cx="6239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002060"/>
                </a:solidFill>
              </a:rPr>
              <a:t>Szénhidrogén-kutató fúrások kútkönyvei mikrofilmen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24FBA7B-5AFE-2821-F2AD-59EC78CD8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284" y="359011"/>
            <a:ext cx="4545106" cy="548199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064BAD6-9652-FC6B-A001-9F568F149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10" y="1990164"/>
            <a:ext cx="5172634" cy="3850843"/>
          </a:xfrm>
          <a:prstGeom prst="rect">
            <a:avLst/>
          </a:prstGeom>
        </p:spPr>
      </p:pic>
      <p:sp>
        <p:nvSpPr>
          <p:cNvPr id="12" name="Alcím 2">
            <a:extLst>
              <a:ext uri="{FF2B5EF4-FFF2-40B4-BE49-F238E27FC236}">
                <a16:creationId xmlns:a16="http://schemas.microsoft.com/office/drawing/2014/main" id="{2D256B50-EE15-B39F-5AD9-50C22D2978DE}"/>
              </a:ext>
            </a:extLst>
          </p:cNvPr>
          <p:cNvSpPr txBox="1">
            <a:spLocks/>
          </p:cNvSpPr>
          <p:nvPr/>
        </p:nvSpPr>
        <p:spPr>
          <a:xfrm>
            <a:off x="645458" y="1400860"/>
            <a:ext cx="6472518" cy="6386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dirty="0">
                <a:solidFill>
                  <a:srgbClr val="002060"/>
                </a:solidFill>
              </a:rPr>
              <a:t>Országos Kőolaj- és Gázipari Tröszt</a:t>
            </a:r>
          </a:p>
        </p:txBody>
      </p:sp>
    </p:spTree>
    <p:extLst>
      <p:ext uri="{BB962C8B-B14F-4D97-AF65-F5344CB8AC3E}">
        <p14:creationId xmlns:p14="http://schemas.microsoft.com/office/powerpoint/2010/main" val="45581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AE03DF0F-D6DB-5F65-451D-E1F194BD0B80}"/>
              </a:ext>
            </a:extLst>
          </p:cNvPr>
          <p:cNvSpPr txBox="1">
            <a:spLocks/>
          </p:cNvSpPr>
          <p:nvPr/>
        </p:nvSpPr>
        <p:spPr>
          <a:xfrm>
            <a:off x="645459" y="2615520"/>
            <a:ext cx="2698376" cy="23688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dirty="0">
                <a:solidFill>
                  <a:srgbClr val="002060"/>
                </a:solidFill>
              </a:rPr>
              <a:t>OKGT – Országos Kőolaj- és Gázipari Tröszt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CC0CC4A-5BEC-3899-BF3E-0445E88A1516}"/>
              </a:ext>
            </a:extLst>
          </p:cNvPr>
          <p:cNvSpPr txBox="1"/>
          <p:nvPr/>
        </p:nvSpPr>
        <p:spPr>
          <a:xfrm>
            <a:off x="645459" y="438911"/>
            <a:ext cx="3845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002060"/>
                </a:solidFill>
              </a:rPr>
              <a:t>Szénhidrogén-kutató fúrások kútkönyvei mikrofilmen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90636AA-2A62-D1E0-9A9F-EF049C980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819" y="259618"/>
            <a:ext cx="8323728" cy="5847813"/>
          </a:xfrm>
          <a:prstGeom prst="rect">
            <a:avLst/>
          </a:prstGeom>
        </p:spPr>
      </p:pic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00D7FA5A-15E6-A7BC-0971-3E93DD5A6D73}"/>
              </a:ext>
            </a:extLst>
          </p:cNvPr>
          <p:cNvSpPr/>
          <p:nvPr/>
        </p:nvSpPr>
        <p:spPr>
          <a:xfrm>
            <a:off x="8373035" y="438911"/>
            <a:ext cx="3173506" cy="627889"/>
          </a:xfrm>
          <a:prstGeom prst="round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92D44F67-CA09-F3E1-0BA4-72AA9161480D}"/>
              </a:ext>
            </a:extLst>
          </p:cNvPr>
          <p:cNvSpPr/>
          <p:nvPr/>
        </p:nvSpPr>
        <p:spPr>
          <a:xfrm>
            <a:off x="7700682" y="4428206"/>
            <a:ext cx="2250142" cy="556171"/>
          </a:xfrm>
          <a:prstGeom prst="round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48517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AE03DF0F-D6DB-5F65-451D-E1F194BD0B80}"/>
              </a:ext>
            </a:extLst>
          </p:cNvPr>
          <p:cNvSpPr txBox="1">
            <a:spLocks/>
          </p:cNvSpPr>
          <p:nvPr/>
        </p:nvSpPr>
        <p:spPr>
          <a:xfrm>
            <a:off x="645458" y="1503898"/>
            <a:ext cx="9161932" cy="44418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dirty="0">
                <a:solidFill>
                  <a:srgbClr val="002060"/>
                </a:solidFill>
              </a:rPr>
              <a:t>Bauxitkutató Vállalat – gyűjteménygyarapítás</a:t>
            </a:r>
          </a:p>
          <a:p>
            <a:r>
              <a:rPr lang="hu-HU" sz="2600" dirty="0">
                <a:solidFill>
                  <a:srgbClr val="002060"/>
                </a:solidFill>
              </a:rPr>
              <a:t>VITUKI – vízkutató fúrások - gyűjteménygyarapítás</a:t>
            </a:r>
          </a:p>
          <a:p>
            <a:r>
              <a:rPr lang="hu-HU" sz="2600" dirty="0">
                <a:solidFill>
                  <a:srgbClr val="002060"/>
                </a:solidFill>
              </a:rPr>
              <a:t>Tudománytörténeti jelentőségű dokumentumok – állományvédelmi szempontok</a:t>
            </a:r>
          </a:p>
          <a:p>
            <a:r>
              <a:rPr lang="hu-HU" sz="2600" dirty="0">
                <a:solidFill>
                  <a:srgbClr val="002060"/>
                </a:solidFill>
              </a:rPr>
              <a:t>Síkvidéki Osztály – mélységi vízmegfigyelő kutak – hagyományos módszerekkel nehezen sokszorosítható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CC0CC4A-5BEC-3899-BF3E-0445E88A1516}"/>
              </a:ext>
            </a:extLst>
          </p:cNvPr>
          <p:cNvSpPr txBox="1"/>
          <p:nvPr/>
        </p:nvSpPr>
        <p:spPr>
          <a:xfrm>
            <a:off x="645458" y="438911"/>
            <a:ext cx="111162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002060"/>
                </a:solidFill>
              </a:rPr>
              <a:t>A Mikrofilm laboratórium egyéb munkái</a:t>
            </a:r>
          </a:p>
        </p:txBody>
      </p:sp>
    </p:spTree>
    <p:extLst>
      <p:ext uri="{BB962C8B-B14F-4D97-AF65-F5344CB8AC3E}">
        <p14:creationId xmlns:p14="http://schemas.microsoft.com/office/powerpoint/2010/main" val="2468174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AE03DF0F-D6DB-5F65-451D-E1F194BD0B80}"/>
              </a:ext>
            </a:extLst>
          </p:cNvPr>
          <p:cNvSpPr txBox="1">
            <a:spLocks/>
          </p:cNvSpPr>
          <p:nvPr/>
        </p:nvSpPr>
        <p:spPr>
          <a:xfrm>
            <a:off x="412375" y="1208062"/>
            <a:ext cx="11349318" cy="44418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2600" dirty="0">
              <a:solidFill>
                <a:srgbClr val="002060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CC0CC4A-5BEC-3899-BF3E-0445E88A1516}"/>
              </a:ext>
            </a:extLst>
          </p:cNvPr>
          <p:cNvSpPr txBox="1"/>
          <p:nvPr/>
        </p:nvSpPr>
        <p:spPr>
          <a:xfrm>
            <a:off x="645458" y="438911"/>
            <a:ext cx="111162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002060"/>
                </a:solidFill>
              </a:rPr>
              <a:t>Mikrofilm laboratóriumban elkészült mikrofilmek száma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FFE71EE-A714-48E7-73E8-A268643B3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1073591"/>
            <a:ext cx="6736080" cy="360883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6D7D878-E090-D44A-E959-6E0D9E7F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992909"/>
            <a:ext cx="7023308" cy="5068367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5B1C4B-01AB-7439-8EB3-71EB237138A1}"/>
              </a:ext>
            </a:extLst>
          </p:cNvPr>
          <p:cNvSpPr txBox="1"/>
          <p:nvPr/>
        </p:nvSpPr>
        <p:spPr>
          <a:xfrm>
            <a:off x="746760" y="5236421"/>
            <a:ext cx="336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Táblázatok forrása:</a:t>
            </a:r>
          </a:p>
          <a:p>
            <a:r>
              <a:rPr lang="hu-HU" sz="1400" dirty="0"/>
              <a:t>Adattár belső irattára</a:t>
            </a:r>
          </a:p>
        </p:txBody>
      </p:sp>
    </p:spTree>
    <p:extLst>
      <p:ext uri="{BB962C8B-B14F-4D97-AF65-F5344CB8AC3E}">
        <p14:creationId xmlns:p14="http://schemas.microsoft.com/office/powerpoint/2010/main" val="76258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AE03DF0F-D6DB-5F65-451D-E1F194BD0B80}"/>
              </a:ext>
            </a:extLst>
          </p:cNvPr>
          <p:cNvSpPr txBox="1">
            <a:spLocks/>
          </p:cNvSpPr>
          <p:nvPr/>
        </p:nvSpPr>
        <p:spPr>
          <a:xfrm>
            <a:off x="412375" y="1208062"/>
            <a:ext cx="11349318" cy="44418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2600" dirty="0">
              <a:solidFill>
                <a:srgbClr val="002060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CC0CC4A-5BEC-3899-BF3E-0445E88A1516}"/>
              </a:ext>
            </a:extLst>
          </p:cNvPr>
          <p:cNvSpPr txBox="1"/>
          <p:nvPr/>
        </p:nvSpPr>
        <p:spPr>
          <a:xfrm>
            <a:off x="645458" y="438911"/>
            <a:ext cx="111162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002060"/>
                </a:solidFill>
              </a:rPr>
              <a:t>Mikrofilm laboratóriumban elkészült mikrofilmek száma</a:t>
            </a:r>
          </a:p>
        </p:txBody>
      </p:sp>
      <p:sp>
        <p:nvSpPr>
          <p:cNvPr id="4" name="Alcím 2">
            <a:extLst>
              <a:ext uri="{FF2B5EF4-FFF2-40B4-BE49-F238E27FC236}">
                <a16:creationId xmlns:a16="http://schemas.microsoft.com/office/drawing/2014/main" id="{C200687D-9377-84D8-F9A6-8DE73505CA8D}"/>
              </a:ext>
            </a:extLst>
          </p:cNvPr>
          <p:cNvSpPr txBox="1">
            <a:spLocks/>
          </p:cNvSpPr>
          <p:nvPr/>
        </p:nvSpPr>
        <p:spPr>
          <a:xfrm>
            <a:off x="706418" y="1513742"/>
            <a:ext cx="10588599" cy="4260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dirty="0">
                <a:solidFill>
                  <a:srgbClr val="002060"/>
                </a:solidFill>
              </a:rPr>
              <a:t>1993-ig készültek mikrofilmek a MÁFI Mikrofilm laboratóriumában</a:t>
            </a:r>
          </a:p>
          <a:p>
            <a:pPr marL="0" indent="0">
              <a:buNone/>
            </a:pPr>
            <a:endParaRPr lang="hu-HU" sz="1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u-HU" sz="2600" dirty="0">
                <a:solidFill>
                  <a:srgbClr val="002060"/>
                </a:solidFill>
              </a:rPr>
              <a:t>13 863 db fúrás dokumentációja mikrofilmen</a:t>
            </a:r>
          </a:p>
          <a:p>
            <a:r>
              <a:rPr lang="hu-HU" sz="2600" dirty="0">
                <a:solidFill>
                  <a:srgbClr val="002060"/>
                </a:solidFill>
              </a:rPr>
              <a:t>6706 db szénhidrogénkutató</a:t>
            </a:r>
          </a:p>
          <a:p>
            <a:r>
              <a:rPr lang="hu-HU" sz="2600" dirty="0">
                <a:solidFill>
                  <a:srgbClr val="002060"/>
                </a:solidFill>
              </a:rPr>
              <a:t>3518 db vízkutató</a:t>
            </a:r>
          </a:p>
          <a:p>
            <a:r>
              <a:rPr lang="hu-HU" sz="2600" dirty="0">
                <a:solidFill>
                  <a:srgbClr val="002060"/>
                </a:solidFill>
              </a:rPr>
              <a:t>3639 db egyéb, elsősorban bauxitkutató</a:t>
            </a:r>
          </a:p>
        </p:txBody>
      </p:sp>
    </p:spTree>
    <p:extLst>
      <p:ext uri="{BB962C8B-B14F-4D97-AF65-F5344CB8AC3E}">
        <p14:creationId xmlns:p14="http://schemas.microsoft.com/office/powerpoint/2010/main" val="2198839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AE03DF0F-D6DB-5F65-451D-E1F194BD0B80}"/>
              </a:ext>
            </a:extLst>
          </p:cNvPr>
          <p:cNvSpPr txBox="1">
            <a:spLocks/>
          </p:cNvSpPr>
          <p:nvPr/>
        </p:nvSpPr>
        <p:spPr>
          <a:xfrm>
            <a:off x="645458" y="1279201"/>
            <a:ext cx="4518213" cy="44418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dirty="0">
                <a:solidFill>
                  <a:srgbClr val="002060"/>
                </a:solidFill>
              </a:rPr>
              <a:t>1978</a:t>
            </a:r>
          </a:p>
          <a:p>
            <a:pPr marL="0" indent="0">
              <a:buNone/>
            </a:pPr>
            <a:r>
              <a:rPr lang="hu-HU" sz="2600" dirty="0">
                <a:solidFill>
                  <a:srgbClr val="002060"/>
                </a:solidFill>
              </a:rPr>
              <a:t>Ügyviteli szabályzat</a:t>
            </a:r>
          </a:p>
          <a:p>
            <a:pPr marL="0" indent="0">
              <a:buNone/>
            </a:pPr>
            <a:r>
              <a:rPr lang="hu-HU" sz="2600" dirty="0">
                <a:solidFill>
                  <a:srgbClr val="002060"/>
                </a:solidFill>
              </a:rPr>
              <a:t>A Mikrofilm laboratórium munkafolyamatai</a:t>
            </a:r>
          </a:p>
          <a:p>
            <a:r>
              <a:rPr lang="hu-HU" sz="2600" dirty="0">
                <a:solidFill>
                  <a:srgbClr val="002060"/>
                </a:solidFill>
              </a:rPr>
              <a:t>1983</a:t>
            </a:r>
          </a:p>
          <a:p>
            <a:pPr marL="0" indent="0">
              <a:buNone/>
            </a:pPr>
            <a:r>
              <a:rPr lang="hu-HU" sz="2600" dirty="0">
                <a:solidFill>
                  <a:srgbClr val="002060"/>
                </a:solidFill>
              </a:rPr>
              <a:t>Munkaköri leírások</a:t>
            </a:r>
          </a:p>
          <a:p>
            <a:pPr marL="0" indent="0">
              <a:buNone/>
            </a:pPr>
            <a:endParaRPr lang="hu-HU" sz="2600" dirty="0">
              <a:solidFill>
                <a:srgbClr val="002060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CC0CC4A-5BEC-3899-BF3E-0445E88A1516}"/>
              </a:ext>
            </a:extLst>
          </p:cNvPr>
          <p:cNvSpPr txBox="1"/>
          <p:nvPr/>
        </p:nvSpPr>
        <p:spPr>
          <a:xfrm>
            <a:off x="645458" y="438911"/>
            <a:ext cx="111162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002060"/>
                </a:solidFill>
              </a:rPr>
              <a:t>Ügyviteli szabályzat, munkaköri leírások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D8BA8E2-FB6C-59CB-E310-3574B7FAB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543" y="1208062"/>
            <a:ext cx="6305457" cy="435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01915"/>
      </p:ext>
    </p:extLst>
  </p:cSld>
  <p:clrMapOvr>
    <a:masterClrMapping/>
  </p:clrMapOvr>
</p:sld>
</file>

<file path=ppt/theme/theme1.xml><?xml version="1.0" encoding="utf-8"?>
<a:theme xmlns:a="http://schemas.openxmlformats.org/drawingml/2006/main" name="Galé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TM10001114[[fn=Galéria]]</Template>
  <TotalTime>305</TotalTime>
  <Words>255</Words>
  <Application>Microsoft Office PowerPoint</Application>
  <PresentationFormat>Szélesvásznú</PresentationFormat>
  <Paragraphs>52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Galéria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Anett</dc:creator>
  <cp:lastModifiedBy>Varga Anett</cp:lastModifiedBy>
  <cp:revision>12</cp:revision>
  <dcterms:created xsi:type="dcterms:W3CDTF">2023-11-26T15:30:42Z</dcterms:created>
  <dcterms:modified xsi:type="dcterms:W3CDTF">2023-11-27T06:52:51Z</dcterms:modified>
</cp:coreProperties>
</file>