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2" r:id="rId4"/>
    <p:sldId id="269" r:id="rId5"/>
    <p:sldId id="268" r:id="rId6"/>
    <p:sldId id="257" r:id="rId7"/>
    <p:sldId id="265" r:id="rId8"/>
    <p:sldId id="267" r:id="rId9"/>
    <p:sldId id="263" r:id="rId10"/>
    <p:sldId id="270" r:id="rId11"/>
    <p:sldId id="25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FFF"/>
    <a:srgbClr val="D5FFFF"/>
    <a:srgbClr val="7DBAE9"/>
    <a:srgbClr val="FFFFFF"/>
    <a:srgbClr val="C2B8BE"/>
    <a:srgbClr val="D7DBE0"/>
    <a:srgbClr val="DEE0E1"/>
    <a:srgbClr val="7CB5E2"/>
    <a:srgbClr val="AFDADE"/>
    <a:srgbClr val="E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Világos stílus 1 – 5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09" autoAdjust="0"/>
    <p:restoredTop sz="94660"/>
  </p:normalViewPr>
  <p:slideViewPr>
    <p:cSldViewPr snapToGrid="0">
      <p:cViewPr>
        <p:scale>
          <a:sx n="60" d="100"/>
          <a:sy n="60" d="100"/>
        </p:scale>
        <p:origin x="128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soos.merika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pixabay.com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9498" y="9832"/>
            <a:ext cx="12175376" cy="704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*</a:t>
            </a:r>
            <a:r>
              <a:rPr lang="hu-HU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					</a:t>
            </a:r>
            <a:r>
              <a:rPr lang="en-GB" sz="3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* </a:t>
            </a:r>
            <a:r>
              <a:rPr lang="hu-HU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											</a:t>
            </a:r>
            <a:r>
              <a:rPr lang="en-GB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*</a:t>
            </a:r>
            <a:endParaRPr lang="hu-HU" sz="3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hu-HU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2"/>
            <a:r>
              <a:rPr lang="en-GB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*</a:t>
            </a:r>
            <a:r>
              <a:rPr lang="hu-HU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					</a:t>
            </a:r>
            <a:r>
              <a:rPr lang="en-GB" sz="3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*</a:t>
            </a:r>
            <a:r>
              <a:rPr lang="hu-HU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					</a:t>
            </a:r>
            <a:r>
              <a:rPr lang="hu-HU" sz="3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			</a:t>
            </a:r>
            <a:r>
              <a:rPr lang="hu-HU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	</a:t>
            </a:r>
            <a:r>
              <a:rPr lang="en-GB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* </a:t>
            </a:r>
            <a:r>
              <a:rPr lang="hu-HU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								</a:t>
            </a:r>
            <a:r>
              <a:rPr lang="hu-HU" sz="3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</a:t>
            </a:r>
            <a:r>
              <a:rPr lang="en-GB" sz="3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*</a:t>
            </a:r>
            <a:endParaRPr lang="hu-HU" sz="30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hu-HU" sz="3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hu-HU" sz="30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hu-HU" sz="3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hu-HU" sz="30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hu-HU" sz="3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hu-HU" sz="30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2"/>
            <a:r>
              <a:rPr lang="en-GB" sz="3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</a:t>
            </a:r>
            <a:r>
              <a:rPr lang="hu-HU" sz="3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					</a:t>
            </a:r>
            <a:r>
              <a:rPr lang="en-GB" sz="3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* </a:t>
            </a:r>
            <a:r>
              <a:rPr lang="hu-HU" sz="3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											</a:t>
            </a:r>
            <a:r>
              <a:rPr lang="en-GB" sz="3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</a:t>
            </a:r>
            <a:endParaRPr lang="hu-HU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hu-HU" sz="30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2"/>
            <a:endParaRPr lang="hu-HU" sz="30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2"/>
            <a:r>
              <a:rPr lang="en-GB" sz="3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* </a:t>
            </a:r>
            <a:r>
              <a:rPr lang="hu-HU" sz="3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											</a:t>
            </a:r>
            <a:r>
              <a:rPr lang="hu-HU" sz="3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	</a:t>
            </a:r>
            <a:r>
              <a:rPr lang="en-GB" sz="3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*</a:t>
            </a:r>
            <a:r>
              <a:rPr lang="hu-HU" sz="3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						</a:t>
            </a:r>
            <a:r>
              <a:rPr lang="en-GB" sz="3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3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*</a:t>
            </a:r>
            <a:endParaRPr lang="hu-HU" sz="30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lvl="2"/>
            <a:endParaRPr lang="hu-HU" sz="3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lvl="2"/>
            <a:r>
              <a:rPr lang="en-GB" sz="3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*</a:t>
            </a:r>
            <a:r>
              <a:rPr lang="hu-HU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					</a:t>
            </a:r>
            <a:r>
              <a:rPr lang="en-GB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*</a:t>
            </a:r>
            <a:r>
              <a:rPr lang="hu-HU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									</a:t>
            </a:r>
            <a:r>
              <a:rPr lang="en-GB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* </a:t>
            </a:r>
            <a:r>
              <a:rPr lang="hu-HU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								  </a:t>
            </a:r>
            <a:r>
              <a:rPr lang="en-GB" sz="3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*</a:t>
            </a:r>
            <a:endParaRPr lang="hu-HU" sz="30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08524" y="1902660"/>
            <a:ext cx="8791575" cy="2387600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0070C0"/>
                </a:solidFill>
              </a:rPr>
              <a:t>Az egyetemi könyvkiadás fenntartható és megmaradó útján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08523" y="4811370"/>
            <a:ext cx="8791575" cy="1655762"/>
          </a:xfrm>
        </p:spPr>
        <p:txBody>
          <a:bodyPr/>
          <a:lstStyle/>
          <a:p>
            <a:pPr algn="ctr"/>
            <a:r>
              <a:rPr lang="hu-HU" dirty="0" smtClean="0"/>
              <a:t>Soós M. Erika</a:t>
            </a:r>
          </a:p>
          <a:p>
            <a:pPr algn="ctr"/>
            <a:r>
              <a:rPr lang="hu-HU" cap="none" dirty="0" smtClean="0">
                <a:solidFill>
                  <a:schemeClr val="bg2">
                    <a:lumMod val="60000"/>
                    <a:lumOff val="40000"/>
                  </a:schemeClr>
                </a:solidFill>
                <a:hlinkClick r:id="rId2"/>
              </a:rPr>
              <a:t>soos.merika@gmail.com</a:t>
            </a:r>
            <a:r>
              <a:rPr lang="hu-HU" cap="none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hu-HU" dirty="0" smtClean="0"/>
              <a:t>VKKV 6., </a:t>
            </a:r>
            <a:r>
              <a:rPr lang="hu-HU" dirty="0" smtClean="0"/>
              <a:t>2023.11.29.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06" y="-213197"/>
            <a:ext cx="285750" cy="2857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116" y="-142875"/>
            <a:ext cx="285750" cy="2857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6" y="-250452"/>
            <a:ext cx="285750" cy="28575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96" y="-107577"/>
            <a:ext cx="2857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5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2000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951 -0.17685 L 0.00339 0.48519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3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20000" accel="28000" decel="68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299 -0.08125 L 0.003 1.01574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48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20000" accel="28000" decel="68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95833E-6 0 L -0.01172 1.01019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50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20000" accel="28000" decel="68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0 L 0.02227 1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Ötszög 3"/>
          <p:cNvSpPr/>
          <p:nvPr/>
        </p:nvSpPr>
        <p:spPr>
          <a:xfrm flipH="1" flipV="1">
            <a:off x="191576" y="-34185"/>
            <a:ext cx="11998036" cy="817420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" name="Tartalom helye 4"/>
          <p:cNvSpPr txBox="1">
            <a:spLocks/>
          </p:cNvSpPr>
          <p:nvPr/>
        </p:nvSpPr>
        <p:spPr>
          <a:xfrm flipH="1">
            <a:off x="404386" y="-59216"/>
            <a:ext cx="11482810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4000" b="1" dirty="0" smtClean="0">
                <a:solidFill>
                  <a:srgbClr val="D7DBE0"/>
                </a:solidFill>
              </a:rPr>
              <a:t>Fenntartható </a:t>
            </a:r>
            <a:r>
              <a:rPr lang="hu-HU" sz="4000" b="1" dirty="0" smtClean="0">
                <a:solidFill>
                  <a:srgbClr val="D7DBE0"/>
                </a:solidFill>
              </a:rPr>
              <a:t>és megmaradó egyetemi </a:t>
            </a:r>
            <a:r>
              <a:rPr lang="hu-HU" sz="4000" b="1" dirty="0" smtClean="0">
                <a:solidFill>
                  <a:srgbClr val="D7DBE0"/>
                </a:solidFill>
              </a:rPr>
              <a:t>könyvkiadás</a:t>
            </a:r>
            <a:r>
              <a:rPr lang="hu-HU" sz="4000" dirty="0" smtClean="0">
                <a:solidFill>
                  <a:srgbClr val="D7DBE0"/>
                </a:solidFill>
              </a:rPr>
              <a:t>  </a:t>
            </a:r>
            <a:endParaRPr lang="en-GB" sz="4000" dirty="0">
              <a:solidFill>
                <a:srgbClr val="D7DBE0"/>
              </a:solidFill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6936828" y="437230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ekerekített téglalap 11"/>
          <p:cNvSpPr/>
          <p:nvPr/>
        </p:nvSpPr>
        <p:spPr>
          <a:xfrm>
            <a:off x="191576" y="3878317"/>
            <a:ext cx="7032184" cy="283674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hu-HU" sz="2300" dirty="0"/>
              <a:t>A</a:t>
            </a:r>
            <a:r>
              <a:rPr lang="hu-HU" sz="2300" dirty="0" smtClean="0"/>
              <a:t> </a:t>
            </a:r>
            <a:r>
              <a:rPr lang="hu-HU" sz="2300" u="sng" dirty="0" err="1">
                <a:hlinkClick r:id="rId3"/>
              </a:rPr>
              <a:t>ChatGTP</a:t>
            </a:r>
            <a:r>
              <a:rPr lang="hu-HU" sz="2300" dirty="0"/>
              <a:t> </a:t>
            </a:r>
            <a:r>
              <a:rPr lang="hu-HU" sz="2300" dirty="0" smtClean="0"/>
              <a:t>válasza (3 </a:t>
            </a:r>
            <a:r>
              <a:rPr lang="hu-HU" sz="2300" dirty="0"/>
              <a:t>kulcsfontosságú </a:t>
            </a:r>
            <a:r>
              <a:rPr lang="hu-HU" sz="2300" dirty="0" smtClean="0"/>
              <a:t>javaslat, </a:t>
            </a:r>
            <a:r>
              <a:rPr lang="hu-HU" sz="2300" dirty="0"/>
              <a:t>miként </a:t>
            </a:r>
            <a:r>
              <a:rPr lang="hu-HU" sz="2300" dirty="0" smtClean="0"/>
              <a:t>lehetünk </a:t>
            </a:r>
            <a:r>
              <a:rPr lang="hu-HU" sz="2300" dirty="0"/>
              <a:t>egyetemi kiadóként az Oxford University Presshez hasonlóan sikeresek a következő 5 </a:t>
            </a:r>
            <a:r>
              <a:rPr lang="hu-HU" sz="2300" dirty="0" smtClean="0"/>
              <a:t>évben):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 smtClean="0"/>
              <a:t>Minőségi </a:t>
            </a:r>
            <a:r>
              <a:rPr lang="hu-HU" sz="2300" dirty="0"/>
              <a:t>tartalom és szerzők (  </a:t>
            </a:r>
            <a:r>
              <a:rPr lang="hu-HU" sz="2300" dirty="0" smtClean="0"/>
              <a:t>)</a:t>
            </a:r>
            <a:endParaRPr lang="en-GB" sz="23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300" dirty="0"/>
              <a:t>Innováció és digitális </a:t>
            </a:r>
            <a:r>
              <a:rPr lang="hu-HU" sz="2300" dirty="0" smtClean="0"/>
              <a:t>átállás (  )</a:t>
            </a:r>
            <a:endParaRPr lang="en-GB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 smtClean="0"/>
              <a:t>Nemzetközi </a:t>
            </a:r>
            <a:r>
              <a:rPr lang="hu-HU" sz="2300" dirty="0"/>
              <a:t>terjeszkedés és globális piacokra való </a:t>
            </a:r>
            <a:r>
              <a:rPr lang="hu-HU" sz="2300" dirty="0" smtClean="0"/>
              <a:t>kiterjesztés </a:t>
            </a:r>
            <a:r>
              <a:rPr lang="hu-HU" sz="2300" dirty="0"/>
              <a:t>(  </a:t>
            </a:r>
            <a:r>
              <a:rPr lang="hu-HU" sz="2300" dirty="0" smtClean="0"/>
              <a:t>)</a:t>
            </a:r>
            <a:endParaRPr lang="en-GB" sz="2300" dirty="0"/>
          </a:p>
        </p:txBody>
      </p:sp>
      <p:sp>
        <p:nvSpPr>
          <p:cNvPr id="15" name="Szív 14"/>
          <p:cNvSpPr/>
          <p:nvPr/>
        </p:nvSpPr>
        <p:spPr>
          <a:xfrm>
            <a:off x="2187966" y="6315739"/>
            <a:ext cx="180000" cy="180000"/>
          </a:xfrm>
          <a:prstGeom prst="heart">
            <a:avLst/>
          </a:prstGeom>
          <a:solidFill>
            <a:srgbClr val="FF000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zív 16"/>
          <p:cNvSpPr/>
          <p:nvPr/>
        </p:nvSpPr>
        <p:spPr>
          <a:xfrm>
            <a:off x="4184177" y="5614743"/>
            <a:ext cx="180000" cy="180000"/>
          </a:xfrm>
          <a:prstGeom prst="heart">
            <a:avLst/>
          </a:prstGeom>
          <a:solidFill>
            <a:srgbClr val="FF000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zív 21"/>
          <p:cNvSpPr/>
          <p:nvPr/>
        </p:nvSpPr>
        <p:spPr>
          <a:xfrm>
            <a:off x="4284810" y="5238587"/>
            <a:ext cx="180000" cy="180000"/>
          </a:xfrm>
          <a:prstGeom prst="heart">
            <a:avLst/>
          </a:prstGeom>
          <a:solidFill>
            <a:srgbClr val="FF000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34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50124" y="2606944"/>
            <a:ext cx="8998826" cy="1478570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Köszönöm a figyelmet!</a:t>
            </a:r>
            <a:endParaRPr lang="hu-HU" sz="6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458325" y="6488668"/>
            <a:ext cx="2064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Képek: </a:t>
            </a:r>
            <a:r>
              <a:rPr lang="hu-HU" dirty="0" smtClean="0">
                <a:solidFill>
                  <a:schemeClr val="bg2">
                    <a:lumMod val="20000"/>
                    <a:lumOff val="80000"/>
                  </a:schemeClr>
                </a:solidFill>
                <a:hlinkClick r:id="rId2"/>
              </a:rPr>
              <a:t>pixabay.com</a:t>
            </a:r>
            <a:endParaRPr lang="hu-HU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6" y="-124328"/>
            <a:ext cx="285750" cy="2857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06" y="-213197"/>
            <a:ext cx="285750" cy="28575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92" y="-410078"/>
            <a:ext cx="2857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25000" accel="2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8125 L 0.003 1.0157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48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25000" accel="2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01172 1.01019 " pathEditMode="relative" rAng="0" ptsTypes="AA">
                                      <p:cBhvr>
                                        <p:cTn id="8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50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25000" accel="2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00599 1.09699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 flipH="1">
            <a:off x="4962297" y="364053"/>
            <a:ext cx="44394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000" b="1" dirty="0" smtClean="0">
                <a:sym typeface="Symbol" panose="05050102010706020507" pitchFamily="18" charset="2"/>
              </a:rPr>
              <a:t>Változások</a:t>
            </a:r>
            <a:r>
              <a:rPr lang="hu-HU" dirty="0" smtClean="0"/>
              <a:t> </a:t>
            </a:r>
            <a:endParaRPr lang="en-GB" dirty="0"/>
          </a:p>
        </p:txBody>
      </p:sp>
      <p:sp>
        <p:nvSpPr>
          <p:cNvPr id="8" name="Szövegdoboz 7"/>
          <p:cNvSpPr txBox="1"/>
          <p:nvPr/>
        </p:nvSpPr>
        <p:spPr>
          <a:xfrm flipH="1">
            <a:off x="5411971" y="2057485"/>
            <a:ext cx="60967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000" b="1" dirty="0" smtClean="0">
                <a:sym typeface="Symbol" panose="05050102010706020507" pitchFamily="18" charset="2"/>
              </a:rPr>
              <a:t>Kutatási kérdéskörök</a:t>
            </a:r>
            <a:r>
              <a:rPr lang="hu-HU" dirty="0" smtClean="0"/>
              <a:t> </a:t>
            </a:r>
            <a:endParaRPr lang="en-GB" dirty="0"/>
          </a:p>
        </p:txBody>
      </p:sp>
      <p:sp>
        <p:nvSpPr>
          <p:cNvPr id="9" name="Szövegdoboz 8"/>
          <p:cNvSpPr txBox="1"/>
          <p:nvPr/>
        </p:nvSpPr>
        <p:spPr>
          <a:xfrm flipH="1">
            <a:off x="5411971" y="3889977"/>
            <a:ext cx="61881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000" b="1" dirty="0" smtClean="0">
                <a:sym typeface="Symbol" panose="05050102010706020507" pitchFamily="18" charset="2"/>
              </a:rPr>
              <a:t>Választott módszerek</a:t>
            </a:r>
            <a:r>
              <a:rPr lang="hu-HU" dirty="0" smtClean="0"/>
              <a:t> </a:t>
            </a:r>
            <a:endParaRPr lang="en-GB" dirty="0"/>
          </a:p>
        </p:txBody>
      </p:sp>
      <p:sp>
        <p:nvSpPr>
          <p:cNvPr id="10" name="Szövegdoboz 9"/>
          <p:cNvSpPr txBox="1"/>
          <p:nvPr/>
        </p:nvSpPr>
        <p:spPr>
          <a:xfrm flipH="1">
            <a:off x="5071371" y="5555918"/>
            <a:ext cx="6645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solidFill>
                  <a:schemeClr val="tx2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	</a:t>
            </a:r>
            <a:r>
              <a:rPr lang="hu-HU" sz="5000" b="1" dirty="0" smtClean="0">
                <a:sym typeface="Symbol" panose="05050102010706020507" pitchFamily="18" charset="2"/>
              </a:rPr>
              <a:t>(Várható) eredmények</a:t>
            </a:r>
            <a:r>
              <a:rPr lang="hu-HU" sz="5000" dirty="0" smtClean="0"/>
              <a:t> </a:t>
            </a:r>
            <a:endParaRPr lang="en-GB" sz="50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-1" r="-115" b="155"/>
          <a:stretch/>
        </p:blipFill>
        <p:spPr>
          <a:xfrm>
            <a:off x="-63797" y="-21265"/>
            <a:ext cx="4667693" cy="690054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6" name="Ellipszis 25"/>
          <p:cNvSpPr/>
          <p:nvPr/>
        </p:nvSpPr>
        <p:spPr>
          <a:xfrm>
            <a:off x="3937061" y="63797"/>
            <a:ext cx="1260000" cy="1260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</a:t>
            </a:r>
            <a:endParaRPr lang="en-GB" sz="7000" dirty="0"/>
          </a:p>
        </p:txBody>
      </p:sp>
      <p:sp>
        <p:nvSpPr>
          <p:cNvPr id="32" name="Ellipszis 31"/>
          <p:cNvSpPr/>
          <p:nvPr/>
        </p:nvSpPr>
        <p:spPr>
          <a:xfrm>
            <a:off x="3904371" y="1840458"/>
            <a:ext cx="1260000" cy="1260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000" b="1" dirty="0">
                <a:solidFill>
                  <a:schemeClr val="tx2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2</a:t>
            </a:r>
            <a:endParaRPr lang="en-GB" sz="7000" dirty="0"/>
          </a:p>
        </p:txBody>
      </p:sp>
      <p:sp>
        <p:nvSpPr>
          <p:cNvPr id="30" name="Ellipszis 29"/>
          <p:cNvSpPr/>
          <p:nvPr/>
        </p:nvSpPr>
        <p:spPr>
          <a:xfrm>
            <a:off x="3939188" y="3730242"/>
            <a:ext cx="1260000" cy="1260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000" b="1">
                <a:solidFill>
                  <a:schemeClr val="tx2">
                    <a:lumMod val="20000"/>
                    <a:lumOff val="80000"/>
                  </a:schemeClr>
                </a:solidFill>
              </a:rPr>
              <a:t>3</a:t>
            </a:r>
            <a:endParaRPr lang="en-GB" sz="7000"/>
          </a:p>
        </p:txBody>
      </p:sp>
      <p:sp>
        <p:nvSpPr>
          <p:cNvPr id="31" name="Ellipszis 30"/>
          <p:cNvSpPr/>
          <p:nvPr/>
        </p:nvSpPr>
        <p:spPr>
          <a:xfrm>
            <a:off x="3919977" y="5555918"/>
            <a:ext cx="1260000" cy="1260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000" b="1" dirty="0">
                <a:solidFill>
                  <a:schemeClr val="tx2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4</a:t>
            </a:r>
            <a:endParaRPr lang="en-GB" sz="7000" dirty="0"/>
          </a:p>
        </p:txBody>
      </p:sp>
    </p:spTree>
    <p:extLst>
      <p:ext uri="{BB962C8B-B14F-4D97-AF65-F5344CB8AC3E}">
        <p14:creationId xmlns:p14="http://schemas.microsoft.com/office/powerpoint/2010/main" val="232434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2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 flipV="1">
            <a:off x="6602784" y="-726203"/>
            <a:ext cx="8368145" cy="8243455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Ötszög 6"/>
          <p:cNvSpPr/>
          <p:nvPr/>
        </p:nvSpPr>
        <p:spPr>
          <a:xfrm>
            <a:off x="-69275" y="-2"/>
            <a:ext cx="11998036" cy="822227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126360" y="2079523"/>
            <a:ext cx="3476413" cy="2901276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Az olvasás válsága, olvasási motiváció</a:t>
            </a:r>
          </a:p>
          <a:p>
            <a:r>
              <a:rPr lang="hu-H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PISA eredmények</a:t>
            </a:r>
          </a:p>
          <a:p>
            <a:r>
              <a:rPr lang="hu-H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Olvasási szokások</a:t>
            </a:r>
          </a:p>
          <a:p>
            <a:pPr marL="0" indent="0">
              <a:buNone/>
            </a:pPr>
            <a:endParaRPr lang="hu-HU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artalom helye 4"/>
          <p:cNvSpPr txBox="1">
            <a:spLocks/>
          </p:cNvSpPr>
          <p:nvPr/>
        </p:nvSpPr>
        <p:spPr>
          <a:xfrm flipH="1">
            <a:off x="8288570" y="-35758"/>
            <a:ext cx="3570931" cy="7779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4000" b="1" dirty="0" smtClean="0"/>
              <a:t>1 </a:t>
            </a:r>
            <a:r>
              <a:rPr lang="hu-HU" sz="4000" b="1" dirty="0" smtClean="0">
                <a:sym typeface="Symbol" panose="05050102010706020507" pitchFamily="18" charset="2"/>
              </a:rPr>
              <a:t>Változások</a:t>
            </a:r>
            <a:r>
              <a:rPr lang="hu-HU" sz="4000" dirty="0" smtClean="0"/>
              <a:t> </a:t>
            </a:r>
            <a:endParaRPr lang="en-GB" sz="40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57" y="4500877"/>
            <a:ext cx="2520000" cy="2520000"/>
          </a:xfrm>
          <a:prstGeom prst="rect">
            <a:avLst/>
          </a:prstGeom>
        </p:spPr>
      </p:pic>
      <p:pic>
        <p:nvPicPr>
          <p:cNvPr id="8" name="Kép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2" y="1813560"/>
            <a:ext cx="5856018" cy="404349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068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kerekített téglalap 13"/>
          <p:cNvSpPr/>
          <p:nvPr/>
        </p:nvSpPr>
        <p:spPr>
          <a:xfrm>
            <a:off x="39776" y="3706402"/>
            <a:ext cx="5852160" cy="3061780"/>
          </a:xfrm>
          <a:prstGeom prst="roundRect">
            <a:avLst/>
          </a:prstGeom>
          <a:solidFill>
            <a:srgbClr val="FFFFFF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kerekített téglalap 12"/>
          <p:cNvSpPr/>
          <p:nvPr/>
        </p:nvSpPr>
        <p:spPr>
          <a:xfrm>
            <a:off x="30480" y="644622"/>
            <a:ext cx="5852160" cy="3061780"/>
          </a:xfrm>
          <a:prstGeom prst="roundRect">
            <a:avLst/>
          </a:prstGeom>
          <a:solidFill>
            <a:srgbClr val="FFFFFF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llipszis 1"/>
          <p:cNvSpPr/>
          <p:nvPr/>
        </p:nvSpPr>
        <p:spPr>
          <a:xfrm flipV="1">
            <a:off x="6602784" y="-726203"/>
            <a:ext cx="8368145" cy="8243455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Ötszög 6"/>
          <p:cNvSpPr/>
          <p:nvPr/>
        </p:nvSpPr>
        <p:spPr>
          <a:xfrm>
            <a:off x="-69275" y="-2"/>
            <a:ext cx="11998036" cy="8222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126360" y="2079523"/>
            <a:ext cx="3476413" cy="2901276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bg2">
                    <a:lumMod val="75000"/>
                  </a:schemeClr>
                </a:solidFill>
              </a:rPr>
              <a:t>A könyvkiadás számai</a:t>
            </a:r>
          </a:p>
          <a:p>
            <a:r>
              <a:rPr lang="hu-HU" dirty="0" smtClean="0">
                <a:solidFill>
                  <a:schemeClr val="bg2">
                    <a:lumMod val="75000"/>
                  </a:schemeClr>
                </a:solidFill>
              </a:rPr>
              <a:t>Egyetemi könyvkiadás</a:t>
            </a:r>
          </a:p>
          <a:p>
            <a:r>
              <a:rPr lang="hu-HU" dirty="0" smtClean="0">
                <a:solidFill>
                  <a:schemeClr val="bg2">
                    <a:lumMod val="75000"/>
                  </a:schemeClr>
                </a:solidFill>
              </a:rPr>
              <a:t>(Egyetemi teljesítményértékelés)</a:t>
            </a:r>
          </a:p>
        </p:txBody>
      </p:sp>
      <p:sp>
        <p:nvSpPr>
          <p:cNvPr id="6" name="Tartalom helye 4"/>
          <p:cNvSpPr txBox="1">
            <a:spLocks/>
          </p:cNvSpPr>
          <p:nvPr/>
        </p:nvSpPr>
        <p:spPr>
          <a:xfrm flipH="1">
            <a:off x="8288570" y="-35758"/>
            <a:ext cx="3570931" cy="7779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4000" b="1" dirty="0" smtClean="0"/>
              <a:t>1 </a:t>
            </a:r>
            <a:r>
              <a:rPr lang="hu-HU" sz="4000" b="1" dirty="0" smtClean="0">
                <a:sym typeface="Symbol" panose="05050102010706020507" pitchFamily="18" charset="2"/>
              </a:rPr>
              <a:t>Változások</a:t>
            </a:r>
            <a:r>
              <a:rPr lang="hu-HU" sz="4000" dirty="0" smtClean="0"/>
              <a:t> </a:t>
            </a:r>
            <a:endParaRPr lang="en-GB" sz="40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57" y="4500877"/>
            <a:ext cx="2520000" cy="2520000"/>
          </a:xfrm>
          <a:prstGeom prst="rect">
            <a:avLst/>
          </a:prstGeom>
        </p:spPr>
      </p:pic>
      <p:pic>
        <p:nvPicPr>
          <p:cNvPr id="10" name="Kép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62" y="1171969"/>
            <a:ext cx="3960000" cy="2304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Téglalap 7"/>
          <p:cNvSpPr/>
          <p:nvPr/>
        </p:nvSpPr>
        <p:spPr>
          <a:xfrm>
            <a:off x="294780" y="803550"/>
            <a:ext cx="55116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KSH: A Magyarországon </a:t>
            </a:r>
            <a:r>
              <a:rPr lang="hu-HU" sz="1600" b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kiadott könyvek (címek), 2005-2021</a:t>
            </a:r>
            <a:endParaRPr lang="en-GB" sz="16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1" name="Kép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96" y="4286736"/>
            <a:ext cx="3960000" cy="2304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Téglalap 11"/>
          <p:cNvSpPr/>
          <p:nvPr/>
        </p:nvSpPr>
        <p:spPr>
          <a:xfrm>
            <a:off x="504538" y="3879362"/>
            <a:ext cx="5051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KSH: A Magyarországon </a:t>
            </a:r>
            <a:r>
              <a:rPr lang="hu-HU" sz="1600" b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kiadott könyvek (</a:t>
            </a:r>
            <a:r>
              <a:rPr lang="hu-HU" sz="16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példányszám)</a:t>
            </a:r>
          </a:p>
          <a:p>
            <a:pPr algn="ctr"/>
            <a:r>
              <a:rPr lang="hu-HU" sz="16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2005-2021</a:t>
            </a:r>
            <a:endParaRPr lang="en-GB" sz="16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Lekerekített téglalap 14"/>
          <p:cNvSpPr/>
          <p:nvPr/>
        </p:nvSpPr>
        <p:spPr>
          <a:xfrm>
            <a:off x="124022" y="1813560"/>
            <a:ext cx="6547974" cy="341376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251" y="2164606"/>
            <a:ext cx="5752417" cy="273119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8" name="Lekerekített téglalap 17"/>
          <p:cNvSpPr/>
          <p:nvPr/>
        </p:nvSpPr>
        <p:spPr>
          <a:xfrm>
            <a:off x="174177" y="1436157"/>
            <a:ext cx="6579504" cy="4335761"/>
          </a:xfrm>
          <a:prstGeom prst="roundRect">
            <a:avLst/>
          </a:prstGeom>
          <a:solidFill>
            <a:srgbClr val="FFFFFF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344" y="1703453"/>
            <a:ext cx="5616212" cy="381855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0" name="Téglalap 19"/>
          <p:cNvSpPr/>
          <p:nvPr/>
        </p:nvSpPr>
        <p:spPr>
          <a:xfrm>
            <a:off x="1919783" y="4551525"/>
            <a:ext cx="3536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Az MKKE adatai alapján szerkesztve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66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4" grpId="2" animBg="1"/>
      <p:bldP spid="13" grpId="0" animBg="1"/>
      <p:bldP spid="13" grpId="1" animBg="1"/>
      <p:bldP spid="7" grpId="0" animBg="1"/>
      <p:bldP spid="8" grpId="0"/>
      <p:bldP spid="8" grpId="1"/>
      <p:bldP spid="12" grpId="0"/>
      <p:bldP spid="12" grpId="1"/>
      <p:bldP spid="15" grpId="0" animBg="1"/>
      <p:bldP spid="15" grpId="1" animBg="1"/>
      <p:bldP spid="18" grpId="2" animBg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Ötszög 4"/>
          <p:cNvSpPr/>
          <p:nvPr/>
        </p:nvSpPr>
        <p:spPr>
          <a:xfrm rot="5400000">
            <a:off x="5669060" y="-5809199"/>
            <a:ext cx="866144" cy="12456829"/>
          </a:xfrm>
          <a:custGeom>
            <a:avLst/>
            <a:gdLst>
              <a:gd name="connsiteX0" fmla="*/ 0 w 11601192"/>
              <a:gd name="connsiteY0" fmla="*/ 0 h 12192002"/>
              <a:gd name="connsiteX1" fmla="*/ 5800596 w 11601192"/>
              <a:gd name="connsiteY1" fmla="*/ 0 h 12192002"/>
              <a:gd name="connsiteX2" fmla="*/ 11601192 w 11601192"/>
              <a:gd name="connsiteY2" fmla="*/ 6096001 h 12192002"/>
              <a:gd name="connsiteX3" fmla="*/ 5800596 w 11601192"/>
              <a:gd name="connsiteY3" fmla="*/ 12192002 h 12192002"/>
              <a:gd name="connsiteX4" fmla="*/ 0 w 11601192"/>
              <a:gd name="connsiteY4" fmla="*/ 12192002 h 12192002"/>
              <a:gd name="connsiteX5" fmla="*/ 0 w 11601192"/>
              <a:gd name="connsiteY5" fmla="*/ 0 h 12192002"/>
              <a:gd name="connsiteX0" fmla="*/ 0 w 7237010"/>
              <a:gd name="connsiteY0" fmla="*/ 0 h 12192002"/>
              <a:gd name="connsiteX1" fmla="*/ 5800596 w 7237010"/>
              <a:gd name="connsiteY1" fmla="*/ 0 h 12192002"/>
              <a:gd name="connsiteX2" fmla="*/ 7237010 w 7237010"/>
              <a:gd name="connsiteY2" fmla="*/ 6109856 h 12192002"/>
              <a:gd name="connsiteX3" fmla="*/ 5800596 w 7237010"/>
              <a:gd name="connsiteY3" fmla="*/ 12192002 h 12192002"/>
              <a:gd name="connsiteX4" fmla="*/ 0 w 7237010"/>
              <a:gd name="connsiteY4" fmla="*/ 12192002 h 12192002"/>
              <a:gd name="connsiteX5" fmla="*/ 0 w 7237010"/>
              <a:gd name="connsiteY5" fmla="*/ 0 h 12192002"/>
              <a:gd name="connsiteX0" fmla="*/ 0 w 9312925"/>
              <a:gd name="connsiteY0" fmla="*/ 0 h 12192002"/>
              <a:gd name="connsiteX1" fmla="*/ 5800596 w 9312925"/>
              <a:gd name="connsiteY1" fmla="*/ 0 h 12192002"/>
              <a:gd name="connsiteX2" fmla="*/ 9312926 w 9312925"/>
              <a:gd name="connsiteY2" fmla="*/ 6109856 h 12192002"/>
              <a:gd name="connsiteX3" fmla="*/ 5800596 w 9312925"/>
              <a:gd name="connsiteY3" fmla="*/ 12192002 h 12192002"/>
              <a:gd name="connsiteX4" fmla="*/ 0 w 9312925"/>
              <a:gd name="connsiteY4" fmla="*/ 12192002 h 12192002"/>
              <a:gd name="connsiteX5" fmla="*/ 0 w 9312925"/>
              <a:gd name="connsiteY5" fmla="*/ 0 h 12192002"/>
              <a:gd name="connsiteX0" fmla="*/ 0 w 9544568"/>
              <a:gd name="connsiteY0" fmla="*/ 0 h 12192002"/>
              <a:gd name="connsiteX1" fmla="*/ 5800596 w 9544568"/>
              <a:gd name="connsiteY1" fmla="*/ 0 h 12192002"/>
              <a:gd name="connsiteX2" fmla="*/ 9544568 w 9544568"/>
              <a:gd name="connsiteY2" fmla="*/ 5513216 h 12192002"/>
              <a:gd name="connsiteX3" fmla="*/ 5800596 w 9544568"/>
              <a:gd name="connsiteY3" fmla="*/ 12192002 h 12192002"/>
              <a:gd name="connsiteX4" fmla="*/ 0 w 9544568"/>
              <a:gd name="connsiteY4" fmla="*/ 12192002 h 12192002"/>
              <a:gd name="connsiteX5" fmla="*/ 0 w 9544568"/>
              <a:gd name="connsiteY5" fmla="*/ 0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44568" h="12192002">
                <a:moveTo>
                  <a:pt x="0" y="0"/>
                </a:moveTo>
                <a:lnTo>
                  <a:pt x="5800596" y="0"/>
                </a:lnTo>
                <a:lnTo>
                  <a:pt x="9544568" y="5513216"/>
                </a:lnTo>
                <a:lnTo>
                  <a:pt x="5800596" y="12192002"/>
                </a:lnTo>
                <a:lnTo>
                  <a:pt x="0" y="12192002"/>
                </a:lnTo>
                <a:lnTo>
                  <a:pt x="0" y="0"/>
                </a:lnTo>
                <a:close/>
              </a:path>
            </a:pathLst>
          </a:custGeom>
          <a:solidFill>
            <a:srgbClr val="E6FFFF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Tartalom helye 4"/>
          <p:cNvSpPr txBox="1">
            <a:spLocks/>
          </p:cNvSpPr>
          <p:nvPr/>
        </p:nvSpPr>
        <p:spPr>
          <a:xfrm flipH="1">
            <a:off x="3907430" y="-124409"/>
            <a:ext cx="5245071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4000" b="1" dirty="0">
                <a:solidFill>
                  <a:schemeClr val="bg2">
                    <a:lumMod val="75000"/>
                  </a:schemeClr>
                </a:solidFill>
              </a:rPr>
              <a:t>2 Kutatási </a:t>
            </a:r>
            <a:r>
              <a:rPr lang="hu-HU" sz="4000" b="1" dirty="0" smtClean="0">
                <a:solidFill>
                  <a:schemeClr val="bg2">
                    <a:lumMod val="75000"/>
                  </a:schemeClr>
                </a:solidFill>
              </a:rPr>
              <a:t>kérdéskörök</a:t>
            </a:r>
            <a:endParaRPr lang="en-GB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86604" y="868705"/>
            <a:ext cx="6618997" cy="818285"/>
          </a:xfrm>
          <a:prstGeom prst="roundRect">
            <a:avLst/>
          </a:prstGeom>
          <a:solidFill>
            <a:srgbClr val="E7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Kapui-e 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az egyetemi kiadók az egyetemeken keletkező 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szellemi termékek disztribúciójának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86602" y="3358928"/>
            <a:ext cx="6618997" cy="1174946"/>
          </a:xfrm>
          <a:prstGeom prst="roundRect">
            <a:avLst/>
          </a:prstGeom>
          <a:solidFill>
            <a:srgbClr val="E7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magas szintű egyetemi oktatáshoz, 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hallgatók hatékony tanulásához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(minél alacsonyabb lemorzsolódáshoz) létfontosságú az ellenőrzött és kiegyensúlyozott színvonalú szakkönyv és jegyzetellátás. Ebben mi 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kiadók szerepe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86602" y="1850845"/>
            <a:ext cx="6618997" cy="1379672"/>
          </a:xfrm>
          <a:prstGeom prst="roundRect">
            <a:avLst/>
          </a:prstGeom>
          <a:solidFill>
            <a:srgbClr val="E7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Az egyetemi bérstratégia az 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oktatási-kutatási teljesítményre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épül; ill. 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az egyetem ideális rangsorhely a magas értékű publikációkra.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Tudják-e, ha igen: hogyan 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képesek támogatni a kiadók 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ebben 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az oktatókat, kutatókat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Lekerekített téglalap 9"/>
          <p:cNvSpPr/>
          <p:nvPr/>
        </p:nvSpPr>
        <p:spPr>
          <a:xfrm>
            <a:off x="86602" y="4720243"/>
            <a:ext cx="6618997" cy="706875"/>
          </a:xfrm>
          <a:prstGeom prst="roundRect">
            <a:avLst/>
          </a:prstGeom>
          <a:solidFill>
            <a:srgbClr val="E7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magyar nyelvű 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born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digital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’ szakirodalom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archiválása 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része-e 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az egyetemi (kiadó) értékteremtésnek?</a:t>
            </a:r>
            <a:endParaRPr lang="en-GB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86603" y="5524786"/>
            <a:ext cx="6618997" cy="1145628"/>
          </a:xfrm>
          <a:prstGeom prst="roundRect">
            <a:avLst/>
          </a:prstGeom>
          <a:solidFill>
            <a:srgbClr val="E7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</a:pPr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Miként tudnak az 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egyetemi könyvkiadóknak a </a:t>
            </a:r>
            <a:r>
              <a:rPr lang="hu-HU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környezet-gazdálkodás 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területén is példamutatóan, fenntarthatóan működni (fenntarthatósági rangsorok)?</a:t>
            </a:r>
            <a:endParaRPr lang="en-GB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65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kerekített téglalap 13"/>
          <p:cNvSpPr/>
          <p:nvPr/>
        </p:nvSpPr>
        <p:spPr>
          <a:xfrm>
            <a:off x="1140124" y="787179"/>
            <a:ext cx="3932808" cy="2544599"/>
          </a:xfrm>
          <a:prstGeom prst="roundRect">
            <a:avLst/>
          </a:prstGeom>
          <a:solidFill>
            <a:srgbClr val="DEE0E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kerekített téglalap 12"/>
          <p:cNvSpPr/>
          <p:nvPr/>
        </p:nvSpPr>
        <p:spPr>
          <a:xfrm>
            <a:off x="698394" y="3294265"/>
            <a:ext cx="4260822" cy="2539921"/>
          </a:xfrm>
          <a:prstGeom prst="roundRect">
            <a:avLst/>
          </a:prstGeom>
          <a:solidFill>
            <a:srgbClr val="DEE0E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</a:t>
            </a:r>
            <a:endParaRPr lang="en-GB" dirty="0"/>
          </a:p>
        </p:txBody>
      </p:sp>
      <p:sp>
        <p:nvSpPr>
          <p:cNvPr id="4" name="Ötszög 3"/>
          <p:cNvSpPr/>
          <p:nvPr/>
        </p:nvSpPr>
        <p:spPr>
          <a:xfrm>
            <a:off x="-69275" y="-2"/>
            <a:ext cx="11998036" cy="817420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" name="Tartalom helye 4"/>
          <p:cNvSpPr txBox="1">
            <a:spLocks/>
          </p:cNvSpPr>
          <p:nvPr/>
        </p:nvSpPr>
        <p:spPr>
          <a:xfrm flipH="1">
            <a:off x="6181894" y="-49425"/>
            <a:ext cx="5525201" cy="7779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4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 </a:t>
            </a:r>
            <a:r>
              <a:rPr lang="hu-HU" sz="4000" b="1" dirty="0" smtClean="0">
                <a:solidFill>
                  <a:schemeClr val="tx2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Választott módszerek</a:t>
            </a:r>
            <a:r>
              <a:rPr lang="hu-HU" sz="4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</a:t>
            </a:r>
            <a:endParaRPr lang="en-GB" sz="4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Tartalom helye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19" y="3625825"/>
            <a:ext cx="3487972" cy="2245874"/>
          </a:xfrm>
          <a:effectLst>
            <a:softEdge rad="63500"/>
          </a:effectLst>
        </p:spPr>
      </p:pic>
      <p:sp>
        <p:nvSpPr>
          <p:cNvPr id="2" name="Téglalap 1"/>
          <p:cNvSpPr/>
          <p:nvPr/>
        </p:nvSpPr>
        <p:spPr>
          <a:xfrm>
            <a:off x="0" y="-45721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50" y="1201330"/>
            <a:ext cx="3281156" cy="2052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Lekerekített téglalap 7"/>
          <p:cNvSpPr/>
          <p:nvPr/>
        </p:nvSpPr>
        <p:spPr>
          <a:xfrm>
            <a:off x="43879" y="5846329"/>
            <a:ext cx="5994435" cy="725213"/>
          </a:xfrm>
          <a:prstGeom prst="roundRect">
            <a:avLst/>
          </a:prstGeom>
          <a:solidFill>
            <a:srgbClr val="DEE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just">
              <a:spcBef>
                <a:spcPts val="200"/>
              </a:spcBef>
              <a:buFont typeface="+mj-lt"/>
              <a:buAutoNum type="arabicPeriod"/>
            </a:pPr>
            <a:r>
              <a:rPr lang="hu-HU" sz="2000" b="1" dirty="0">
                <a:solidFill>
                  <a:schemeClr val="bg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Szekunder kutatási módszerek: dokumentum-, és </a:t>
            </a:r>
            <a:r>
              <a:rPr lang="hu-HU" sz="2000" b="1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tartalomelemzés </a:t>
            </a:r>
            <a:r>
              <a:rPr lang="hu-HU" sz="20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(pl. </a:t>
            </a:r>
            <a:r>
              <a:rPr lang="hu-HU" sz="2000" dirty="0" err="1">
                <a:solidFill>
                  <a:schemeClr val="bg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hu-HU" sz="2000" dirty="0" err="1" smtClean="0">
                <a:solidFill>
                  <a:schemeClr val="bg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ystematic</a:t>
            </a:r>
            <a:r>
              <a:rPr lang="hu-HU" sz="20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hu-HU" sz="2000" dirty="0" err="1" smtClean="0">
                <a:solidFill>
                  <a:schemeClr val="bg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eview</a:t>
            </a:r>
            <a:r>
              <a:rPr lang="hu-HU" sz="20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000" dirty="0" err="1" smtClean="0">
                <a:solidFill>
                  <a:schemeClr val="bg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VOSviewer</a:t>
            </a:r>
            <a:r>
              <a:rPr lang="hu-HU" sz="2000" dirty="0" smtClean="0">
                <a:solidFill>
                  <a:schemeClr val="bg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sz="2000" b="1" dirty="0">
              <a:solidFill>
                <a:schemeClr val="bg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ekerekített téglalap 14"/>
          <p:cNvSpPr/>
          <p:nvPr/>
        </p:nvSpPr>
        <p:spPr>
          <a:xfrm>
            <a:off x="7454934" y="774264"/>
            <a:ext cx="3917981" cy="2520001"/>
          </a:xfrm>
          <a:prstGeom prst="roundRect">
            <a:avLst/>
          </a:prstGeom>
          <a:solidFill>
            <a:srgbClr val="DEE0E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Lekerekített téglalap 15"/>
          <p:cNvSpPr/>
          <p:nvPr/>
        </p:nvSpPr>
        <p:spPr>
          <a:xfrm>
            <a:off x="8301162" y="3323645"/>
            <a:ext cx="3890906" cy="2528133"/>
          </a:xfrm>
          <a:prstGeom prst="roundRect">
            <a:avLst/>
          </a:prstGeom>
          <a:solidFill>
            <a:srgbClr val="DEE0E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316" y="3733743"/>
            <a:ext cx="3212598" cy="2052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193" y="1190905"/>
            <a:ext cx="3337462" cy="2052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Téglalap 16"/>
          <p:cNvSpPr/>
          <p:nvPr/>
        </p:nvSpPr>
        <p:spPr>
          <a:xfrm>
            <a:off x="1210630" y="926200"/>
            <a:ext cx="37485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500" b="1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Business </a:t>
            </a:r>
            <a:r>
              <a:rPr lang="hu-HU" sz="1500" b="1" dirty="0" err="1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models</a:t>
            </a:r>
            <a:r>
              <a:rPr lang="hu-HU" sz="1500" b="1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 &amp; </a:t>
            </a:r>
            <a:r>
              <a:rPr lang="hu-HU" sz="1500" b="1" dirty="0" err="1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S</a:t>
            </a:r>
            <a:r>
              <a:rPr lang="hu-HU" sz="1500" b="1" dirty="0" err="1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cholarly</a:t>
            </a:r>
            <a:r>
              <a:rPr lang="hu-HU" sz="1500" b="1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 publishing, 73</a:t>
            </a:r>
            <a:endParaRPr lang="en-GB" sz="1500" dirty="0">
              <a:solidFill>
                <a:srgbClr val="7DBAE9"/>
              </a:solidFill>
              <a:latin typeface="+mj-lt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2024600" y="3331778"/>
            <a:ext cx="18350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500" b="1" dirty="0" err="1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Literacy</a:t>
            </a:r>
            <a:r>
              <a:rPr lang="hu-HU" sz="1500" b="1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hu-HU" sz="1500" b="1" dirty="0" err="1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crisis</a:t>
            </a:r>
            <a:r>
              <a:rPr lang="hu-HU" sz="1500" b="1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, 1.718</a:t>
            </a:r>
            <a:endParaRPr lang="en-GB" sz="1500" dirty="0">
              <a:solidFill>
                <a:srgbClr val="7DBAE9"/>
              </a:solidFill>
              <a:latin typeface="+mj-lt"/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7586459" y="868572"/>
            <a:ext cx="374858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300" b="1" dirty="0" err="1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Interoperability</a:t>
            </a:r>
            <a:r>
              <a:rPr lang="hu-HU" sz="1300" b="1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 &amp; (</a:t>
            </a:r>
            <a:r>
              <a:rPr lang="hu-HU" sz="1300" b="1" dirty="0" err="1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Libraries</a:t>
            </a:r>
            <a:r>
              <a:rPr lang="hu-HU" sz="1300" b="1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 OR </a:t>
            </a:r>
            <a:r>
              <a:rPr lang="hu-HU" sz="1300" b="1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Universities), </a:t>
            </a:r>
            <a:r>
              <a:rPr lang="hu-HU" sz="1300" b="1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3.731</a:t>
            </a:r>
            <a:endParaRPr lang="en-GB" sz="1300" dirty="0">
              <a:solidFill>
                <a:srgbClr val="7DBAE9"/>
              </a:solidFill>
              <a:latin typeface="+mj-lt"/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8443415" y="3410578"/>
            <a:ext cx="37485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500" b="1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Reading </a:t>
            </a:r>
            <a:r>
              <a:rPr lang="hu-HU" sz="1500" b="1" dirty="0" err="1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comprehension</a:t>
            </a:r>
            <a:r>
              <a:rPr lang="hu-HU" sz="1500" b="1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hu-HU" sz="1500" b="1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&amp; </a:t>
            </a:r>
            <a:r>
              <a:rPr lang="hu-HU" sz="1500" b="1" dirty="0" err="1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Students</a:t>
            </a:r>
            <a:r>
              <a:rPr lang="hu-HU" sz="1500" b="1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, 6.793 </a:t>
            </a:r>
            <a:endParaRPr lang="en-GB" sz="1500" dirty="0">
              <a:solidFill>
                <a:srgbClr val="7DBAE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73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4" grpId="0" animBg="1"/>
      <p:bldP spid="8" grpId="0" animBg="1"/>
      <p:bldP spid="15" grpId="0" animBg="1"/>
      <p:bldP spid="16" grpId="0" animBg="1"/>
      <p:bldP spid="17" grpId="0"/>
      <p:bldP spid="18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5"/>
          <p:cNvSpPr txBox="1">
            <a:spLocks/>
          </p:cNvSpPr>
          <p:nvPr/>
        </p:nvSpPr>
        <p:spPr>
          <a:xfrm>
            <a:off x="796830" y="745827"/>
            <a:ext cx="5994288" cy="14260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1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   Primer kutatási módszerek</a:t>
            </a:r>
            <a:endParaRPr lang="en-GB" sz="1600" b="1" dirty="0" smtClean="0">
              <a:solidFill>
                <a:schemeClr val="bg2">
                  <a:lumMod val="60000"/>
                  <a:lumOff val="4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hu-HU" sz="1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Interjúkra </a:t>
            </a:r>
            <a:r>
              <a:rPr lang="hu-HU" sz="16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építve láthatóvá kívánom tenni a hazai egyetemi kiadók rendszerváltás utáni működését. </a:t>
            </a:r>
            <a:endParaRPr lang="hu-HU" sz="1600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hu-HU" sz="1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Anyagáram- </a:t>
            </a:r>
            <a:r>
              <a:rPr lang="hu-HU" sz="16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(egységnyi </a:t>
            </a:r>
            <a:r>
              <a:rPr lang="hu-HU" sz="16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anyagintenzítás</a:t>
            </a:r>
            <a:r>
              <a:rPr lang="hu-HU" sz="16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-számítás, MIPS)</a:t>
            </a:r>
            <a:r>
              <a:rPr lang="hu-HU" sz="1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6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hu-HU" sz="1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életcikluselemzés,</a:t>
            </a:r>
            <a:r>
              <a:rPr lang="hu-HU" sz="16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egyetemi kiadói </a:t>
            </a:r>
            <a:r>
              <a:rPr lang="hu-HU" sz="1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stratégiaalkotása</a:t>
            </a:r>
            <a:endParaRPr lang="en-GB" sz="1600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Ötszög 3"/>
          <p:cNvSpPr/>
          <p:nvPr/>
        </p:nvSpPr>
        <p:spPr>
          <a:xfrm>
            <a:off x="-31530" y="-50573"/>
            <a:ext cx="11998036" cy="81742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" name="Tartalom helye 4"/>
          <p:cNvSpPr txBox="1">
            <a:spLocks/>
          </p:cNvSpPr>
          <p:nvPr/>
        </p:nvSpPr>
        <p:spPr>
          <a:xfrm flipH="1">
            <a:off x="6149993" y="-95691"/>
            <a:ext cx="5525201" cy="7779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4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3 </a:t>
            </a:r>
            <a:r>
              <a:rPr lang="hu-HU" sz="4000" b="1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Symbol" panose="05050102010706020507" pitchFamily="18" charset="2"/>
              </a:rPr>
              <a:t>Választott módszerek</a:t>
            </a:r>
            <a:r>
              <a:rPr lang="hu-H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</a:t>
            </a:r>
            <a:endParaRPr lang="en-GB" sz="4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1" name="Tábláza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676764"/>
              </p:ext>
            </p:extLst>
          </p:nvPr>
        </p:nvGraphicFramePr>
        <p:xfrm>
          <a:off x="6791118" y="688027"/>
          <a:ext cx="5096077" cy="2258507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864296">
                  <a:extLst>
                    <a:ext uri="{9D8B030D-6E8A-4147-A177-3AD203B41FA5}">
                      <a16:colId xmlns:a16="http://schemas.microsoft.com/office/drawing/2014/main" val="3421137832"/>
                    </a:ext>
                  </a:extLst>
                </a:gridCol>
                <a:gridCol w="963923">
                  <a:extLst>
                    <a:ext uri="{9D8B030D-6E8A-4147-A177-3AD203B41FA5}">
                      <a16:colId xmlns:a16="http://schemas.microsoft.com/office/drawing/2014/main" val="2161976159"/>
                    </a:ext>
                  </a:extLst>
                </a:gridCol>
                <a:gridCol w="1267858">
                  <a:extLst>
                    <a:ext uri="{9D8B030D-6E8A-4147-A177-3AD203B41FA5}">
                      <a16:colId xmlns:a16="http://schemas.microsoft.com/office/drawing/2014/main" val="21443184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Kiadónév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alapítás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város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2733842"/>
                  </a:ext>
                </a:extLst>
              </a:tr>
              <a:tr h="1508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Budapesti Corvinus Egyetemi Könyvtár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2018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Budapest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2275645"/>
                  </a:ext>
                </a:extLst>
              </a:tr>
              <a:tr h="301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Budapesti Gazdasági Egyetem. Egyetemi Könyvtár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2001</a:t>
                      </a:r>
                      <a:endParaRPr lang="hu-HU" sz="10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Budapest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7863736"/>
                  </a:ext>
                </a:extLst>
              </a:tr>
              <a:tr h="1508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Debreceni Egyetemi Kiadó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1997</a:t>
                      </a:r>
                      <a:endParaRPr lang="hu-HU" sz="10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Debrecen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6340746"/>
                  </a:ext>
                </a:extLst>
              </a:tr>
              <a:tr h="1508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ELTE Eötvös Kiadó Kft.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2008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Budapest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1539309"/>
                  </a:ext>
                </a:extLst>
              </a:tr>
              <a:tr h="301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József Attila Tudományos és Egyetemi Kiadó és Nyomda 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1992</a:t>
                      </a:r>
                      <a:endParaRPr lang="hu-HU" sz="10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Szeged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8986874"/>
                  </a:ext>
                </a:extLst>
              </a:tr>
              <a:tr h="1508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Líceum Egyetemi Kiadó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1996</a:t>
                      </a:r>
                      <a:endParaRPr lang="hu-HU" sz="10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Eger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3240185"/>
                  </a:ext>
                </a:extLst>
              </a:tr>
              <a:tr h="301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MATE Egyetemi Könyvtár és Levéltár Igazgatóság. Kiadói Iroda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2021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Kaposvár	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5115074"/>
                  </a:ext>
                </a:extLst>
              </a:tr>
              <a:tr h="1508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Miskolci Egyetemi Kiadó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1992</a:t>
                      </a:r>
                      <a:endParaRPr lang="hu-HU" sz="10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Miskolc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0224322"/>
                  </a:ext>
                </a:extLst>
              </a:tr>
              <a:tr h="301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Nemzeti Közszolgálati Egyetem. Ludovika Egyetemi Kiadó Iroda</a:t>
                      </a:r>
                      <a:endParaRPr lang="hu-HU" sz="10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1996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Budapest</a:t>
                      </a:r>
                      <a:endParaRPr lang="hu-HU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3739297"/>
                  </a:ext>
                </a:extLst>
              </a:tr>
            </a:tbl>
          </a:graphicData>
        </a:graphic>
      </p:graphicFrame>
      <p:sp>
        <p:nvSpPr>
          <p:cNvPr id="12" name="Lekerekített téglalap 11"/>
          <p:cNvSpPr/>
          <p:nvPr/>
        </p:nvSpPr>
        <p:spPr>
          <a:xfrm>
            <a:off x="731798" y="2112584"/>
            <a:ext cx="4320000" cy="2520000"/>
          </a:xfrm>
          <a:prstGeom prst="roundRect">
            <a:avLst/>
          </a:prstGeom>
          <a:solidFill>
            <a:srgbClr val="D5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Kép 7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8" y="2281261"/>
            <a:ext cx="3960000" cy="200561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Lekerekített téglalap 12"/>
          <p:cNvSpPr/>
          <p:nvPr/>
        </p:nvSpPr>
        <p:spPr>
          <a:xfrm>
            <a:off x="742308" y="4430116"/>
            <a:ext cx="4320000" cy="2520000"/>
          </a:xfrm>
          <a:prstGeom prst="roundRect">
            <a:avLst/>
          </a:prstGeom>
          <a:solidFill>
            <a:srgbClr val="E7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Kép 9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8" y="4594332"/>
            <a:ext cx="3960000" cy="220191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églalap 13"/>
          <p:cNvSpPr/>
          <p:nvPr/>
        </p:nvSpPr>
        <p:spPr>
          <a:xfrm>
            <a:off x="942541" y="6590175"/>
            <a:ext cx="20954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300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Nábrádi András et.al., 2018</a:t>
            </a:r>
            <a:endParaRPr lang="en-GB" sz="1300" dirty="0">
              <a:solidFill>
                <a:srgbClr val="7DBAE9"/>
              </a:solidFill>
              <a:latin typeface="+mj-lt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911798" y="4158706"/>
            <a:ext cx="391908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300" dirty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Cramer, 2017; Harazin </a:t>
            </a:r>
            <a:r>
              <a:rPr lang="hu-HU" sz="1300" dirty="0" smtClean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et.al</a:t>
            </a:r>
            <a:r>
              <a:rPr lang="hu-HU" sz="1300" dirty="0">
                <a:solidFill>
                  <a:srgbClr val="7DBAE9"/>
                </a:solidFill>
                <a:latin typeface="+mj-lt"/>
                <a:ea typeface="Calibri" panose="020F0502020204030204" pitchFamily="34" charset="0"/>
              </a:rPr>
              <a:t>., 2021 alapján szerkesztve</a:t>
            </a:r>
            <a:endParaRPr lang="en-GB" sz="1300" dirty="0">
              <a:solidFill>
                <a:srgbClr val="7DBAE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666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12" grpId="0" animBg="1"/>
      <p:bldP spid="13" grpId="0" animBg="1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746233" y="568977"/>
            <a:ext cx="54023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Működési </a:t>
            </a:r>
            <a:r>
              <a:rPr lang="hu-HU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formák</a:t>
            </a:r>
            <a:endParaRPr lang="hu-HU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kiadói műhely </a:t>
            </a:r>
            <a:r>
              <a:rPr lang="hu-H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(BCE, BGE, MATE)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szervezeten belüli egyetemi kiadó </a:t>
            </a:r>
            <a:r>
              <a:rPr lang="hu-H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(DUPress, JATEPress, Líceum, Miskolci Egyetemi Kiadó, Ludovika)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gazdasági társaság </a:t>
            </a:r>
            <a:r>
              <a:rPr lang="hu-H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(ELTE </a:t>
            </a:r>
            <a:r>
              <a:rPr lang="hu-H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Eötvös</a:t>
            </a:r>
            <a:r>
              <a:rPr lang="hu-H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Tevékenységi </a:t>
            </a:r>
            <a:r>
              <a:rPr lang="hu-HU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körök</a:t>
            </a:r>
          </a:p>
          <a:p>
            <a:pPr marL="342900" indent="-342900">
              <a:buFont typeface="+mj-lt"/>
              <a:buAutoNum type="arabicPeriod"/>
            </a:pPr>
            <a:r>
              <a:rPr lang="hu-HU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Létszámadatok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Kiadói előkészítés mutatószáma</a:t>
            </a:r>
            <a:endParaRPr lang="hu-HU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46600" y="32950"/>
            <a:ext cx="3111062" cy="52551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Egyetemi kiadók ma</a:t>
            </a:r>
            <a:endParaRPr lang="hu-HU" sz="5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9261" y="478725"/>
            <a:ext cx="3996871" cy="312389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3959" y="430722"/>
            <a:ext cx="5631267" cy="570971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403" y="3641560"/>
            <a:ext cx="6023370" cy="216426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Ötszög 4"/>
          <p:cNvSpPr/>
          <p:nvPr/>
        </p:nvSpPr>
        <p:spPr>
          <a:xfrm rot="16200000" flipV="1">
            <a:off x="5679570" y="220877"/>
            <a:ext cx="845123" cy="12456829"/>
          </a:xfrm>
          <a:custGeom>
            <a:avLst/>
            <a:gdLst>
              <a:gd name="connsiteX0" fmla="*/ 0 w 11601192"/>
              <a:gd name="connsiteY0" fmla="*/ 0 h 12192002"/>
              <a:gd name="connsiteX1" fmla="*/ 5800596 w 11601192"/>
              <a:gd name="connsiteY1" fmla="*/ 0 h 12192002"/>
              <a:gd name="connsiteX2" fmla="*/ 11601192 w 11601192"/>
              <a:gd name="connsiteY2" fmla="*/ 6096001 h 12192002"/>
              <a:gd name="connsiteX3" fmla="*/ 5800596 w 11601192"/>
              <a:gd name="connsiteY3" fmla="*/ 12192002 h 12192002"/>
              <a:gd name="connsiteX4" fmla="*/ 0 w 11601192"/>
              <a:gd name="connsiteY4" fmla="*/ 12192002 h 12192002"/>
              <a:gd name="connsiteX5" fmla="*/ 0 w 11601192"/>
              <a:gd name="connsiteY5" fmla="*/ 0 h 12192002"/>
              <a:gd name="connsiteX0" fmla="*/ 0 w 7237010"/>
              <a:gd name="connsiteY0" fmla="*/ 0 h 12192002"/>
              <a:gd name="connsiteX1" fmla="*/ 5800596 w 7237010"/>
              <a:gd name="connsiteY1" fmla="*/ 0 h 12192002"/>
              <a:gd name="connsiteX2" fmla="*/ 7237010 w 7237010"/>
              <a:gd name="connsiteY2" fmla="*/ 6109856 h 12192002"/>
              <a:gd name="connsiteX3" fmla="*/ 5800596 w 7237010"/>
              <a:gd name="connsiteY3" fmla="*/ 12192002 h 12192002"/>
              <a:gd name="connsiteX4" fmla="*/ 0 w 7237010"/>
              <a:gd name="connsiteY4" fmla="*/ 12192002 h 12192002"/>
              <a:gd name="connsiteX5" fmla="*/ 0 w 7237010"/>
              <a:gd name="connsiteY5" fmla="*/ 0 h 12192002"/>
              <a:gd name="connsiteX0" fmla="*/ 0 w 9312925"/>
              <a:gd name="connsiteY0" fmla="*/ 0 h 12192002"/>
              <a:gd name="connsiteX1" fmla="*/ 5800596 w 9312925"/>
              <a:gd name="connsiteY1" fmla="*/ 0 h 12192002"/>
              <a:gd name="connsiteX2" fmla="*/ 9312926 w 9312925"/>
              <a:gd name="connsiteY2" fmla="*/ 6109856 h 12192002"/>
              <a:gd name="connsiteX3" fmla="*/ 5800596 w 9312925"/>
              <a:gd name="connsiteY3" fmla="*/ 12192002 h 12192002"/>
              <a:gd name="connsiteX4" fmla="*/ 0 w 9312925"/>
              <a:gd name="connsiteY4" fmla="*/ 12192002 h 12192002"/>
              <a:gd name="connsiteX5" fmla="*/ 0 w 9312925"/>
              <a:gd name="connsiteY5" fmla="*/ 0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2925" h="12192002">
                <a:moveTo>
                  <a:pt x="0" y="0"/>
                </a:moveTo>
                <a:lnTo>
                  <a:pt x="5800596" y="0"/>
                </a:lnTo>
                <a:lnTo>
                  <a:pt x="9312926" y="6109856"/>
                </a:lnTo>
                <a:lnTo>
                  <a:pt x="5800596" y="12192002"/>
                </a:lnTo>
                <a:lnTo>
                  <a:pt x="0" y="12192002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Tartalom helye 4"/>
          <p:cNvSpPr txBox="1">
            <a:spLocks/>
          </p:cNvSpPr>
          <p:nvPr/>
        </p:nvSpPr>
        <p:spPr>
          <a:xfrm flipH="1">
            <a:off x="3424292" y="6048791"/>
            <a:ext cx="5891321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4000" b="1" dirty="0" smtClean="0">
                <a:sym typeface="Symbol" panose="05050102010706020507" pitchFamily="18" charset="2"/>
              </a:rPr>
              <a:t>4 (Várható) eredmények</a:t>
            </a:r>
            <a:r>
              <a:rPr lang="hu-HU" sz="4000" dirty="0" smtClean="0"/>
              <a:t>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30089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build="p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Ötszög 3"/>
          <p:cNvSpPr/>
          <p:nvPr/>
        </p:nvSpPr>
        <p:spPr>
          <a:xfrm rot="5400000" flipV="1">
            <a:off x="1333502" y="-259770"/>
            <a:ext cx="4752112" cy="5188530"/>
          </a:xfrm>
          <a:custGeom>
            <a:avLst/>
            <a:gdLst>
              <a:gd name="connsiteX0" fmla="*/ 0 w 4779818"/>
              <a:gd name="connsiteY0" fmla="*/ 0 h 5188530"/>
              <a:gd name="connsiteX1" fmla="*/ 2389909 w 4779818"/>
              <a:gd name="connsiteY1" fmla="*/ 0 h 5188530"/>
              <a:gd name="connsiteX2" fmla="*/ 4779818 w 4779818"/>
              <a:gd name="connsiteY2" fmla="*/ 2594265 h 5188530"/>
              <a:gd name="connsiteX3" fmla="*/ 2389909 w 4779818"/>
              <a:gd name="connsiteY3" fmla="*/ 5188530 h 5188530"/>
              <a:gd name="connsiteX4" fmla="*/ 0 w 4779818"/>
              <a:gd name="connsiteY4" fmla="*/ 5188530 h 5188530"/>
              <a:gd name="connsiteX5" fmla="*/ 0 w 4779818"/>
              <a:gd name="connsiteY5" fmla="*/ 0 h 5188530"/>
              <a:gd name="connsiteX0" fmla="*/ 0 w 3241964"/>
              <a:gd name="connsiteY0" fmla="*/ 0 h 5188530"/>
              <a:gd name="connsiteX1" fmla="*/ 2389909 w 3241964"/>
              <a:gd name="connsiteY1" fmla="*/ 0 h 5188530"/>
              <a:gd name="connsiteX2" fmla="*/ 3241964 w 3241964"/>
              <a:gd name="connsiteY2" fmla="*/ 2580411 h 5188530"/>
              <a:gd name="connsiteX3" fmla="*/ 2389909 w 3241964"/>
              <a:gd name="connsiteY3" fmla="*/ 5188530 h 5188530"/>
              <a:gd name="connsiteX4" fmla="*/ 0 w 3241964"/>
              <a:gd name="connsiteY4" fmla="*/ 5188530 h 5188530"/>
              <a:gd name="connsiteX5" fmla="*/ 0 w 3241964"/>
              <a:gd name="connsiteY5" fmla="*/ 0 h 5188530"/>
              <a:gd name="connsiteX0" fmla="*/ 0 w 3241964"/>
              <a:gd name="connsiteY0" fmla="*/ 0 h 5188530"/>
              <a:gd name="connsiteX1" fmla="*/ 2389909 w 3241964"/>
              <a:gd name="connsiteY1" fmla="*/ 0 h 5188530"/>
              <a:gd name="connsiteX2" fmla="*/ 3241964 w 3241964"/>
              <a:gd name="connsiteY2" fmla="*/ 2580411 h 5188530"/>
              <a:gd name="connsiteX3" fmla="*/ 2389909 w 3241964"/>
              <a:gd name="connsiteY3" fmla="*/ 5188530 h 5188530"/>
              <a:gd name="connsiteX4" fmla="*/ 0 w 3241964"/>
              <a:gd name="connsiteY4" fmla="*/ 5188530 h 5188530"/>
              <a:gd name="connsiteX5" fmla="*/ 0 w 3241964"/>
              <a:gd name="connsiteY5" fmla="*/ 0 h 518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1964" h="5188530">
                <a:moveTo>
                  <a:pt x="0" y="0"/>
                </a:moveTo>
                <a:lnTo>
                  <a:pt x="2389909" y="0"/>
                </a:lnTo>
                <a:lnTo>
                  <a:pt x="3241964" y="2580411"/>
                </a:lnTo>
                <a:lnTo>
                  <a:pt x="2389909" y="5188530"/>
                </a:lnTo>
                <a:lnTo>
                  <a:pt x="0" y="5188530"/>
                </a:lnTo>
                <a:lnTo>
                  <a:pt x="0" y="0"/>
                </a:lnTo>
                <a:close/>
              </a:path>
            </a:pathLst>
          </a:custGeom>
          <a:solidFill>
            <a:srgbClr val="E7FFFF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Ötszög 3"/>
          <p:cNvSpPr/>
          <p:nvPr/>
        </p:nvSpPr>
        <p:spPr>
          <a:xfrm rot="16200000">
            <a:off x="6293437" y="1901545"/>
            <a:ext cx="4835236" cy="5188530"/>
          </a:xfrm>
          <a:custGeom>
            <a:avLst/>
            <a:gdLst>
              <a:gd name="connsiteX0" fmla="*/ 0 w 4779818"/>
              <a:gd name="connsiteY0" fmla="*/ 0 h 5188530"/>
              <a:gd name="connsiteX1" fmla="*/ 2389909 w 4779818"/>
              <a:gd name="connsiteY1" fmla="*/ 0 h 5188530"/>
              <a:gd name="connsiteX2" fmla="*/ 4779818 w 4779818"/>
              <a:gd name="connsiteY2" fmla="*/ 2594265 h 5188530"/>
              <a:gd name="connsiteX3" fmla="*/ 2389909 w 4779818"/>
              <a:gd name="connsiteY3" fmla="*/ 5188530 h 5188530"/>
              <a:gd name="connsiteX4" fmla="*/ 0 w 4779818"/>
              <a:gd name="connsiteY4" fmla="*/ 5188530 h 5188530"/>
              <a:gd name="connsiteX5" fmla="*/ 0 w 4779818"/>
              <a:gd name="connsiteY5" fmla="*/ 0 h 5188530"/>
              <a:gd name="connsiteX0" fmla="*/ 0 w 3241964"/>
              <a:gd name="connsiteY0" fmla="*/ 0 h 5188530"/>
              <a:gd name="connsiteX1" fmla="*/ 2389909 w 3241964"/>
              <a:gd name="connsiteY1" fmla="*/ 0 h 5188530"/>
              <a:gd name="connsiteX2" fmla="*/ 3241964 w 3241964"/>
              <a:gd name="connsiteY2" fmla="*/ 2580411 h 5188530"/>
              <a:gd name="connsiteX3" fmla="*/ 2389909 w 3241964"/>
              <a:gd name="connsiteY3" fmla="*/ 5188530 h 5188530"/>
              <a:gd name="connsiteX4" fmla="*/ 0 w 3241964"/>
              <a:gd name="connsiteY4" fmla="*/ 5188530 h 5188530"/>
              <a:gd name="connsiteX5" fmla="*/ 0 w 3241964"/>
              <a:gd name="connsiteY5" fmla="*/ 0 h 5188530"/>
              <a:gd name="connsiteX0" fmla="*/ 0 w 3241964"/>
              <a:gd name="connsiteY0" fmla="*/ 0 h 5188530"/>
              <a:gd name="connsiteX1" fmla="*/ 2389909 w 3241964"/>
              <a:gd name="connsiteY1" fmla="*/ 0 h 5188530"/>
              <a:gd name="connsiteX2" fmla="*/ 3241964 w 3241964"/>
              <a:gd name="connsiteY2" fmla="*/ 2580411 h 5188530"/>
              <a:gd name="connsiteX3" fmla="*/ 2389909 w 3241964"/>
              <a:gd name="connsiteY3" fmla="*/ 5188530 h 5188530"/>
              <a:gd name="connsiteX4" fmla="*/ 0 w 3241964"/>
              <a:gd name="connsiteY4" fmla="*/ 5188530 h 5188530"/>
              <a:gd name="connsiteX5" fmla="*/ 0 w 3241964"/>
              <a:gd name="connsiteY5" fmla="*/ 0 h 518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1964" h="5188530">
                <a:moveTo>
                  <a:pt x="0" y="0"/>
                </a:moveTo>
                <a:lnTo>
                  <a:pt x="2389909" y="0"/>
                </a:lnTo>
                <a:lnTo>
                  <a:pt x="3241964" y="2580411"/>
                </a:lnTo>
                <a:lnTo>
                  <a:pt x="2389909" y="5188530"/>
                </a:lnTo>
                <a:lnTo>
                  <a:pt x="0" y="518853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Ötszög 4"/>
          <p:cNvSpPr/>
          <p:nvPr/>
        </p:nvSpPr>
        <p:spPr>
          <a:xfrm rot="5400000">
            <a:off x="5694228" y="-5918182"/>
            <a:ext cx="845123" cy="12456829"/>
          </a:xfrm>
          <a:custGeom>
            <a:avLst/>
            <a:gdLst>
              <a:gd name="connsiteX0" fmla="*/ 0 w 11601192"/>
              <a:gd name="connsiteY0" fmla="*/ 0 h 12192002"/>
              <a:gd name="connsiteX1" fmla="*/ 5800596 w 11601192"/>
              <a:gd name="connsiteY1" fmla="*/ 0 h 12192002"/>
              <a:gd name="connsiteX2" fmla="*/ 11601192 w 11601192"/>
              <a:gd name="connsiteY2" fmla="*/ 6096001 h 12192002"/>
              <a:gd name="connsiteX3" fmla="*/ 5800596 w 11601192"/>
              <a:gd name="connsiteY3" fmla="*/ 12192002 h 12192002"/>
              <a:gd name="connsiteX4" fmla="*/ 0 w 11601192"/>
              <a:gd name="connsiteY4" fmla="*/ 12192002 h 12192002"/>
              <a:gd name="connsiteX5" fmla="*/ 0 w 11601192"/>
              <a:gd name="connsiteY5" fmla="*/ 0 h 12192002"/>
              <a:gd name="connsiteX0" fmla="*/ 0 w 7237010"/>
              <a:gd name="connsiteY0" fmla="*/ 0 h 12192002"/>
              <a:gd name="connsiteX1" fmla="*/ 5800596 w 7237010"/>
              <a:gd name="connsiteY1" fmla="*/ 0 h 12192002"/>
              <a:gd name="connsiteX2" fmla="*/ 7237010 w 7237010"/>
              <a:gd name="connsiteY2" fmla="*/ 6109856 h 12192002"/>
              <a:gd name="connsiteX3" fmla="*/ 5800596 w 7237010"/>
              <a:gd name="connsiteY3" fmla="*/ 12192002 h 12192002"/>
              <a:gd name="connsiteX4" fmla="*/ 0 w 7237010"/>
              <a:gd name="connsiteY4" fmla="*/ 12192002 h 12192002"/>
              <a:gd name="connsiteX5" fmla="*/ 0 w 7237010"/>
              <a:gd name="connsiteY5" fmla="*/ 0 h 12192002"/>
              <a:gd name="connsiteX0" fmla="*/ 0 w 9312925"/>
              <a:gd name="connsiteY0" fmla="*/ 0 h 12192002"/>
              <a:gd name="connsiteX1" fmla="*/ 5800596 w 9312925"/>
              <a:gd name="connsiteY1" fmla="*/ 0 h 12192002"/>
              <a:gd name="connsiteX2" fmla="*/ 9312926 w 9312925"/>
              <a:gd name="connsiteY2" fmla="*/ 6109856 h 12192002"/>
              <a:gd name="connsiteX3" fmla="*/ 5800596 w 9312925"/>
              <a:gd name="connsiteY3" fmla="*/ 12192002 h 12192002"/>
              <a:gd name="connsiteX4" fmla="*/ 0 w 9312925"/>
              <a:gd name="connsiteY4" fmla="*/ 12192002 h 12192002"/>
              <a:gd name="connsiteX5" fmla="*/ 0 w 9312925"/>
              <a:gd name="connsiteY5" fmla="*/ 0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2925" h="12192002">
                <a:moveTo>
                  <a:pt x="0" y="0"/>
                </a:moveTo>
                <a:lnTo>
                  <a:pt x="5800596" y="0"/>
                </a:lnTo>
                <a:lnTo>
                  <a:pt x="9312926" y="6109856"/>
                </a:lnTo>
                <a:lnTo>
                  <a:pt x="5800596" y="12192002"/>
                </a:lnTo>
                <a:lnTo>
                  <a:pt x="0" y="12192002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358342" y="-93236"/>
            <a:ext cx="5516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000" b="1" dirty="0">
                <a:sym typeface="Symbol" panose="05050102010706020507" pitchFamily="18" charset="2"/>
              </a:rPr>
              <a:t>4 (Várható) eredmények</a:t>
            </a:r>
            <a:r>
              <a:rPr lang="hu-HU" sz="4000" dirty="0"/>
              <a:t> </a:t>
            </a:r>
            <a:endParaRPr lang="en-GB" sz="40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90319" y="3363369"/>
            <a:ext cx="28384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Életciklus elemzés</a:t>
            </a:r>
            <a:endParaRPr lang="hu-HU" sz="25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713759" y="2637092"/>
            <a:ext cx="19945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b="1" dirty="0">
                <a:solidFill>
                  <a:schemeClr val="bg2">
                    <a:lumMod val="75000"/>
                  </a:schemeClr>
                </a:solidFill>
              </a:rPr>
              <a:t>Stratégia</a:t>
            </a:r>
            <a:endParaRPr lang="en-GB" sz="25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4485">
            <a:off x="3184121" y="3504782"/>
            <a:ext cx="1730885" cy="1620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7059">
            <a:off x="7498936" y="164606"/>
            <a:ext cx="2400694" cy="241200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1985522" y="510456"/>
            <a:ext cx="33123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Anyagáram-elemzés</a:t>
            </a:r>
            <a:endParaRPr lang="hu-HU" sz="25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368" y="3637794"/>
            <a:ext cx="3567168" cy="267266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014653" y="1216421"/>
            <a:ext cx="38758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Erőforrásigény menedzselése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Anyag- és gazdasági magatartás-változtatás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Fenntarthatóbb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á válik a </a:t>
            </a: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fogyasztás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Újra használat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Újrahasznosítá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hulladékmennyiség csökkentése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4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6691393" y="3191537"/>
            <a:ext cx="39358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Kiindulási szakasz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jövőkép és küldetés 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stratégia </a:t>
            </a: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input szakaszában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külső elemzés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(PEST, Porter 5 erő, KFÉM)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versenyképességi profilmátrix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(CPM) 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belső elemzésnél (KBT, BFÉM) 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Az </a:t>
            </a: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elemzési szakaszban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potenciális stratégiai irányok kijelölésére(</a:t>
            </a: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BCG mátrix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IE-GE, Grand Strategy </a:t>
            </a:r>
            <a:r>
              <a:rPr lang="hu-HU" sz="1400" i="1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Matrix</a:t>
            </a: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Kijelölési szakasz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a hosszútávú stratégiai célkitűzések rögzítése (</a:t>
            </a: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TOWS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Porter generikus stratégiája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problémafa 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célfa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választási szakasz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a konkrét stratégiai irányoknál már az elemzésekre koncentrálva választjuk ki a jövőképhez vezető stratégiatípusokat. 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hu-HU" sz="1400" i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döntési szakasz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(QSPM)</a:t>
            </a:r>
            <a:endParaRPr lang="en-GB" sz="14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48" y="4072756"/>
            <a:ext cx="3690845" cy="276813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393" y="2569690"/>
            <a:ext cx="4054202" cy="378814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304" y="970522"/>
            <a:ext cx="5084505" cy="253005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09618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/>
      <p:bldP spid="8" grpId="0"/>
      <p:bldP spid="14" grpId="0"/>
      <p:bldP spid="3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kör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  <wetp:taskpane dockstate="right" visibility="0" width="525" row="6">
    <wetp:webextensionref xmlns:r="http://schemas.openxmlformats.org/officeDocument/2006/relationships" r:id="rId2"/>
  </wetp:taskpane>
  <wetp:taskpane dockstate="right" visibility="0" width="525" row="7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0E15B44E-883A-48FD-9F0F-05A6FF1DE982}">
  <we:reference id="wa104380862" version="1.5.0.0" store="hu-HU" storeType="OMEX"/>
  <we:alternateReferences>
    <we:reference id="WA104380862" version="1.5.0.0" store="WA104380862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96DD436E-4663-42AD-AA8F-A5117659D6B8}">
  <we:reference id="wa104379279" version="2.1.0.0" store="hu-HU" storeType="OMEX"/>
  <we:alternateReferences>
    <we:reference id="WA104379279" version="2.1.0.0" store="WA104379279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8AC79576-6F59-4986-AA7B-DABAD3088D95}">
  <we:reference id="wa104380519" version="3.6.0.0" store="hu-HU" storeType="OMEX"/>
  <we:alternateReferences>
    <we:reference id="WA104380519" version="3.6.0.0" store="WA10438051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Áramkör</Template>
  <TotalTime>6897</TotalTime>
  <Words>559</Words>
  <Application>Microsoft Office PowerPoint</Application>
  <PresentationFormat>Szélesvásznú</PresentationFormat>
  <Paragraphs>124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Trebuchet MS</vt:lpstr>
      <vt:lpstr>Tw Cen MT</vt:lpstr>
      <vt:lpstr>Áramkör</vt:lpstr>
      <vt:lpstr>Az egyetemi könyvkiadás fenntartható és megmaradó útján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Előadás</dc:title>
  <dc:creator>Bátfai Mária Erika</dc:creator>
  <cp:lastModifiedBy>Bátfai Mária Erika</cp:lastModifiedBy>
  <cp:revision>153</cp:revision>
  <dcterms:created xsi:type="dcterms:W3CDTF">2023-11-09T14:47:57Z</dcterms:created>
  <dcterms:modified xsi:type="dcterms:W3CDTF">2023-11-26T18:48:24Z</dcterms:modified>
</cp:coreProperties>
</file>