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6" r:id="rId3"/>
    <p:sldId id="441" r:id="rId4"/>
    <p:sldId id="417" r:id="rId5"/>
    <p:sldId id="442" r:id="rId6"/>
    <p:sldId id="421" r:id="rId7"/>
    <p:sldId id="420" r:id="rId8"/>
    <p:sldId id="426" r:id="rId9"/>
    <p:sldId id="434" r:id="rId10"/>
    <p:sldId id="422" r:id="rId11"/>
    <p:sldId id="423" r:id="rId12"/>
    <p:sldId id="439" r:id="rId13"/>
    <p:sldId id="432" r:id="rId14"/>
    <p:sldId id="424" r:id="rId15"/>
    <p:sldId id="428" r:id="rId16"/>
    <p:sldId id="437" r:id="rId17"/>
    <p:sldId id="433" r:id="rId18"/>
    <p:sldId id="435" r:id="rId19"/>
    <p:sldId id="436" r:id="rId20"/>
    <p:sldId id="438" r:id="rId21"/>
    <p:sldId id="431" r:id="rId22"/>
    <p:sldId id="440" r:id="rId23"/>
    <p:sldId id="418" r:id="rId24"/>
    <p:sldId id="258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1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1"/>
    <p:restoredTop sz="94710"/>
  </p:normalViewPr>
  <p:slideViewPr>
    <p:cSldViewPr snapToGrid="0">
      <p:cViewPr varScale="1">
        <p:scale>
          <a:sx n="117" d="100"/>
          <a:sy n="117" d="100"/>
        </p:scale>
        <p:origin x="2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B9F4EA7-8C59-B4F5-9FA4-D86D967CD1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52DC53C-88EF-57B3-D19B-715C1D3345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8EDCD-1D3C-FA4B-A7C5-4ACEC74BC590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02A322D-F373-F085-F6B8-11A780974B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6D64E1B-3A3A-FDEE-B7C3-477EF1AC03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0F57C-90C7-4940-8B34-134DB6F586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13322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51D44-5609-654F-BA7C-01AEF4747A36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79A65-482B-B84A-B123-8AD3AC49C5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93396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85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24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800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209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328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Már az előszóban ezzel kezdenek!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64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2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736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81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F4935C-3AB8-5CB4-1A4E-499186B7E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26FAD13-F34B-1F8C-E311-4AEA6195B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E96887-B8CD-FC63-3C82-86C3765C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D78991-6DF0-B2DC-722A-7425858A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C57588B-CDDB-7613-46C8-A59A830B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727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0AB193-4B33-36FF-4D9F-CB25E787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12386D-1213-E0BF-7BDE-D14F7B9BD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EDA18DA-CE15-9220-DC58-A75B6081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8A5FDAF-A1AD-35B1-2B7D-5F8DEC2E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34CCD7-5D54-A57C-0672-F1A2C1B2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3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6207AC5-B46F-FC01-26CC-0C057D511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35F0EE2-00EA-449A-DFFF-670289A75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659F58-275C-F87C-D3AA-4CDD7E8D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1DB04D-EEAA-E775-AAE6-FA919283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43C3CA6-42EF-3492-DD1D-916131C6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656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B7B171-474A-B89D-16FA-975DB1E9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6ADB70-6BD9-CD38-9632-70D39DD3A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A1B792-1D09-F02D-660A-C668C8CE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106C1A-3764-F4AF-9B30-88320CEB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9AF89C-59D9-47DC-1D5D-8AD54E1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65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376B9C-F64B-2879-2952-6062994E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FC51DF-910C-4B33-7319-4E1D98BEA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3746F60-621F-BF4F-13D4-A854C5A8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56942D-F6E1-DAE2-4DB9-C1C4F901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3D0878-B7D8-DCFD-5FC8-1E2F8E54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7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6EACBE-915C-6070-5800-E16A8832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B16795-B049-6E8C-FF0E-819A4F387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52FFF0A-7520-D62B-C8B2-F02C20D9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5F14C27-2D3B-10A0-EE37-C3EBEAD5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C784CF4-DFB1-AFE2-D034-750C7023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C2695F4-FA4E-0D2F-FA53-16C2C447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8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10F6E2-2B4F-38B9-AC61-FC3DAD06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715319D-D476-AFF5-CF7C-6E4FED025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E4A199E-3F06-785F-6CD9-471B54A55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3592DA8-04C9-330F-A946-467209C38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36DC84E-9E3E-5A9E-20B6-4E00B3437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3E58287-1BFF-9996-CAB2-C7BB12F7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55F975E-DC30-7BAB-9A86-E2CBEDE0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3B3D0E9-CBA9-D9C3-EFCF-25D2B271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0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62C541-1FA6-9A56-4570-D1C41FBB8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0EB114F-B024-12DB-2AE4-6DD3738F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097BD7A-C3E0-92E1-7447-29A5DD35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E25535E-769E-7191-7279-0EA3140F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85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55166B5-BDB1-F917-8D56-6EF65CF2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3558FB3-A144-3FFB-AD24-86602424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66F3E0B-40C7-1AFC-1AE5-E0BC5AFA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099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17A0DB-7C21-BE0D-7C22-377239331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11056-3518-B1F1-30BE-749DBBC91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C5D855-AB90-571F-9FF1-4B03B933C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6278903-49E7-58D3-94BC-EECB9B78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282532-0B14-C9C0-60BC-5D6F2EB1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BA32F14-09EE-6F3C-2A78-E4C1F208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75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D604C8-AEA4-C37A-860B-4D2D3410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B951247-A28C-F630-DF70-71297A87A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F62B34-6B63-5455-721B-DD1B1BA12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AC19DE2-3CF6-B7C1-72F7-DE11315A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721D621-B703-44D2-D6D1-7E48B055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E69CF85-D846-1505-2111-7B20A14C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67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7851F4E-7422-E697-AA7B-42BCFD64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35B2056-6FB6-FC59-00D1-B1F409550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9E1906-E6CD-0053-6D95-74F041278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95073-3537-CF47-9DA4-B18C1B3FE913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3DF0CD-953B-B406-F219-FB0F57FD7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6A7EAB7-4B89-59A8-4540-71441A340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4C73-9149-9F4F-9649-668B8B771B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61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apkinfinance.com/napkin/formula-ro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https://kangadesign.hu/roi-jelentese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publications/library-return-on-investment-review-of-evidence-from-the-last-10-yea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donpubliclibrary.ca/sites/default/files/Economic%20Impact%20of%20London%20Public%20Library_final_long%20version_web_0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pl.ca/sites/default/files/2023-10/Economic%20Impact%20Study_V3_SEPT22_23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v.vic.gov.au/sites/default/files/Libraries-work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lv.vic.gov.au/sites/default/files/Libraries-work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onyvtarak.hu/infografika/hozzaferes-150-millio-dokumentumhoz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/?fbid=657287609758503&amp;set=pb.100064318104036.-220752000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hyperlink" Target="https://www.facebook.com/photo.php?fbid=519870616972595&amp;set=pb.100068489835051.-2207520000&amp;type=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ki.oszk.hu/sites/default/files/dokumentumtar/ifla-unesco_public_library_manifesto_2022_vegleges_0919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gvkik.hu/kirakat__hirleve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mzsk.hu/2021/06/tarsadalmi-hasznossag-gazdasagi-megterul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odykonyvtar.hu/wp-content/uploads/2023/06/Strategiai_terv_2023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rodykonyvtar.hu/wp-content/uploads/2023/06/Strategiai_terv_2023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lte-lis.blogspot.com/2018/04/a-konyvtaros-szemelyisege-hitelesiti-az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atalin.gacov@gmail.com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ifla.org/handle/123456789/245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ki.oszk.hu/sites/default/files/dokumentumtar/ifla-unesco_public_library_manifesto_2022_vegleges_0919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.org/tools/research/librariesmatter/economic-impact-librari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la.org/tools/research/librariesmatter/economic-impact-libra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10ED7-FB9C-1CA4-E195-FDA8BE9E9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692" y="579459"/>
            <a:ext cx="11442356" cy="2387600"/>
          </a:xfrm>
        </p:spPr>
        <p:txBody>
          <a:bodyPr>
            <a:normAutofit fontScale="90000"/>
          </a:bodyPr>
          <a:lstStyle/>
          <a:p>
            <a:r>
              <a:rPr lang="hu-HU" sz="8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könyvtár bölcs befektetés </a:t>
            </a:r>
            <a:br>
              <a:rPr lang="hu-HU" sz="6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</a:br>
            <a:endParaRPr lang="hu-HU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1B1E9F-D853-B67D-95CC-85BBFD3C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913" y="2579832"/>
            <a:ext cx="9625913" cy="1698336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Valóságos könyvtár – Könyvtári valóság konferencia</a:t>
            </a:r>
          </a:p>
          <a:p>
            <a:r>
              <a:rPr lang="hu-HU" sz="36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2023. november 29.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6E952B70-7801-B411-D816-C4BC78D70B13}"/>
              </a:ext>
            </a:extLst>
          </p:cNvPr>
          <p:cNvSpPr txBox="1">
            <a:spLocks/>
          </p:cNvSpPr>
          <p:nvPr/>
        </p:nvSpPr>
        <p:spPr>
          <a:xfrm>
            <a:off x="5960074" y="4875491"/>
            <a:ext cx="5968315" cy="199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Czakóné Gacov Katalin</a:t>
            </a:r>
          </a:p>
          <a:p>
            <a:r>
              <a:rPr lang="hu-HU" sz="36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Verseghy Ferenc Könyvtár</a:t>
            </a:r>
          </a:p>
          <a:p>
            <a:r>
              <a:rPr lang="hu-HU" sz="36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igazgató</a:t>
            </a:r>
          </a:p>
          <a:p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3A1C5D09-7A1B-D25A-F906-07A1EABA8B6F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29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57504" y="6365064"/>
            <a:ext cx="5694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*Kép forrása: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https://napkinfinance.com/napkin/formula-roi/</a:t>
            </a:r>
            <a:endParaRPr lang="hu-HU" sz="14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**Kép forrása: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4"/>
              </a:rPr>
              <a:t>https://kangadesign.hu/roi-jelentese.html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9" name="Kép 8" descr="A képen szöveg, képernyőkép, diagram, Betűtípus látható&#10;&#10;Automatikusan generált leírás">
            <a:extLst>
              <a:ext uri="{FF2B5EF4-FFF2-40B4-BE49-F238E27FC236}">
                <a16:creationId xmlns:a16="http://schemas.microsoft.com/office/drawing/2014/main" id="{013FC07A-C4C6-1660-1E15-AF4F4C8B8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39" y="0"/>
            <a:ext cx="6179906" cy="617990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CDA9DB6-0F82-246C-2A6B-6478F48CBD94}"/>
              </a:ext>
            </a:extLst>
          </p:cNvPr>
          <p:cNvSpPr txBox="1"/>
          <p:nvPr/>
        </p:nvSpPr>
        <p:spPr>
          <a:xfrm>
            <a:off x="6910760" y="544530"/>
            <a:ext cx="51613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könyvtári értékek, eredmények összegszerű kimutatásának egyik vizsgálati módszere a ROI  (befektetésarányos megtérülési mutató) kiszámítása. </a:t>
            </a:r>
          </a:p>
          <a:p>
            <a:pPr algn="just"/>
            <a:endParaRPr lang="hu-HU" sz="22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2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Megmutatja, mekkora az az érték, amit a társadalomba juttatnak a könyvtárak.</a:t>
            </a:r>
          </a:p>
        </p:txBody>
      </p:sp>
      <p:pic>
        <p:nvPicPr>
          <p:cNvPr id="16" name="Kép 15" descr="A képen szöveg, Betűtípus, sor, fehér látható&#10;&#10;Automatikusan generált leírás">
            <a:extLst>
              <a:ext uri="{FF2B5EF4-FFF2-40B4-BE49-F238E27FC236}">
                <a16:creationId xmlns:a16="http://schemas.microsoft.com/office/drawing/2014/main" id="{A77EC264-3B51-A43A-AF8F-92E98F2AF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745" y="3714219"/>
            <a:ext cx="5364604" cy="844925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FF4793E-0861-6561-65A0-56D6DA5D012D}"/>
              </a:ext>
            </a:extLst>
          </p:cNvPr>
          <p:cNvSpPr txBox="1"/>
          <p:nvPr/>
        </p:nvSpPr>
        <p:spPr>
          <a:xfrm>
            <a:off x="6582951" y="6087819"/>
            <a:ext cx="267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BBAA82B-2C8B-404C-9882-322B37B0DCD6}"/>
              </a:ext>
            </a:extLst>
          </p:cNvPr>
          <p:cNvSpPr txBox="1"/>
          <p:nvPr/>
        </p:nvSpPr>
        <p:spPr>
          <a:xfrm>
            <a:off x="11730834" y="4484685"/>
            <a:ext cx="431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496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06133" y="6229207"/>
            <a:ext cx="9845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Library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Return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on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Investment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 Reviewing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evidence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from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last 10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years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, 2020.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https://www.ifla.org/publications/library-return-on-investment-review-of-evidence-from-the-last-10-years/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Kép 2" descr="A képen szöveg, Betűtípus, sor, képernyőkép látható&#10;&#10;Automatikusan generált leírás">
            <a:extLst>
              <a:ext uri="{FF2B5EF4-FFF2-40B4-BE49-F238E27FC236}">
                <a16:creationId xmlns:a16="http://schemas.microsoft.com/office/drawing/2014/main" id="{656C7BF2-340D-3A6E-0173-DA5484976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310" y="83054"/>
            <a:ext cx="7345380" cy="1412251"/>
          </a:xfrm>
          <a:prstGeom prst="rect">
            <a:avLst/>
          </a:prstGeom>
        </p:spPr>
      </p:pic>
      <p:pic>
        <p:nvPicPr>
          <p:cNvPr id="9" name="Kép 8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686D3E0F-66F0-8517-C1FA-5B401497E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083"/>
          <a:stretch/>
        </p:blipFill>
        <p:spPr>
          <a:xfrm>
            <a:off x="784962" y="1921267"/>
            <a:ext cx="11237769" cy="37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3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359595" y="6027683"/>
            <a:ext cx="117591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Perspective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on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economic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impact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of London Public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Library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on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City of London 2015. p. 23.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http://www.londonpubliclibrary.ca/sites/default/files/Economic%20Impact%20of%20London%20Public%20Library_final_long%20version_web_0.pdf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0F1A67C-A734-D51C-26C3-9BCBDA70B638}"/>
              </a:ext>
            </a:extLst>
          </p:cNvPr>
          <p:cNvSpPr txBox="1"/>
          <p:nvPr/>
        </p:nvSpPr>
        <p:spPr>
          <a:xfrm>
            <a:off x="718082" y="91653"/>
            <a:ext cx="1102760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3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London Public </a:t>
            </a:r>
            <a:r>
              <a:rPr lang="hu-HU" sz="3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Library</a:t>
            </a:r>
            <a:r>
              <a:rPr lang="hu-HU" sz="3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: megéri a könyvtárakba invesztálni</a:t>
            </a:r>
          </a:p>
          <a:p>
            <a:pPr algn="just"/>
            <a:r>
              <a:rPr lang="hu-HU" sz="18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Kép 5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AFAF1B73-DD7C-B5D1-2313-B8F6200F7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735" y="708959"/>
            <a:ext cx="9410529" cy="53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2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Betűtípus, Webhely látható&#10;&#10;Automatikusan generált leírás">
            <a:extLst>
              <a:ext uri="{FF2B5EF4-FFF2-40B4-BE49-F238E27FC236}">
                <a16:creationId xmlns:a16="http://schemas.microsoft.com/office/drawing/2014/main" id="{6A7C7756-1949-F19F-2C71-B179EFF3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2" y="0"/>
            <a:ext cx="5299364" cy="68580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5652040" y="5903893"/>
            <a:ext cx="6210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The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Economic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and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Social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Value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of London Public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Library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August 2023    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https://www.lpl.ca/sites/default/files/2023-10/Economic%20Impact%20Study_V3_SEPT22_23.pdf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2FCBB20-FDC5-4C8A-3243-37D9E586E588}"/>
              </a:ext>
            </a:extLst>
          </p:cNvPr>
          <p:cNvSpPr txBox="1"/>
          <p:nvPr/>
        </p:nvSpPr>
        <p:spPr>
          <a:xfrm>
            <a:off x="7341075" y="136634"/>
            <a:ext cx="2486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srgbClr val="7C1413"/>
                </a:solidFill>
                <a:latin typeface="Garamond" panose="02020404030301010803" pitchFamily="18" charset="0"/>
              </a:rPr>
              <a:t>London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DBE7F172-4181-638C-D79D-AB2A500E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80" y="1722263"/>
            <a:ext cx="6180894" cy="3413473"/>
          </a:xfrm>
          <a:prstGeom prst="rect">
            <a:avLst/>
          </a:prstGeom>
        </p:spPr>
      </p:pic>
      <p:sp>
        <p:nvSpPr>
          <p:cNvPr id="8" name="Jobbra mutató nyíl 7">
            <a:extLst>
              <a:ext uri="{FF2B5EF4-FFF2-40B4-BE49-F238E27FC236}">
                <a16:creationId xmlns:a16="http://schemas.microsoft.com/office/drawing/2014/main" id="{379C9DCD-92D0-8F75-8B84-5BA72994449E}"/>
              </a:ext>
            </a:extLst>
          </p:cNvPr>
          <p:cNvSpPr/>
          <p:nvPr/>
        </p:nvSpPr>
        <p:spPr>
          <a:xfrm>
            <a:off x="5360275" y="4235668"/>
            <a:ext cx="598051" cy="420414"/>
          </a:xfrm>
          <a:prstGeom prst="rightArrow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62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06133" y="6229207"/>
            <a:ext cx="9845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LIBRARIES WORK! The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socio-economic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value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of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public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libraries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Victorians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2018.  p. 7.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https://www.slv.vic.gov.au/sites/default/files/Libraries-work.pdf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Kép 2" descr="A képen szöveg, Betűtípus, képernyőkép, sárga látható&#10;&#10;Automatikusan generált leírás">
            <a:extLst>
              <a:ext uri="{FF2B5EF4-FFF2-40B4-BE49-F238E27FC236}">
                <a16:creationId xmlns:a16="http://schemas.microsoft.com/office/drawing/2014/main" id="{39DA1801-F7E9-BCEE-043F-B7B674536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2" y="1805932"/>
            <a:ext cx="4817290" cy="225853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2901BC6-B7D2-7715-6EE2-309D94C7EDA5}"/>
              </a:ext>
            </a:extLst>
          </p:cNvPr>
          <p:cNvSpPr txBox="1"/>
          <p:nvPr/>
        </p:nvSpPr>
        <p:spPr>
          <a:xfrm>
            <a:off x="4472073" y="33950"/>
            <a:ext cx="3200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dirty="0">
                <a:solidFill>
                  <a:srgbClr val="7C1413"/>
                </a:solidFill>
                <a:latin typeface="Garamond" panose="02020404030301010803" pitchFamily="18" charset="0"/>
              </a:rPr>
              <a:t>Ausztrália</a:t>
            </a:r>
            <a:endParaRPr lang="hu-HU" sz="5400" dirty="0"/>
          </a:p>
        </p:txBody>
      </p:sp>
      <p:pic>
        <p:nvPicPr>
          <p:cNvPr id="9" name="Kép 8" descr="A képen szöveg, Betűtípus, útmutató, tervezés látható&#10;&#10;Automatikusan generált leírás">
            <a:extLst>
              <a:ext uri="{FF2B5EF4-FFF2-40B4-BE49-F238E27FC236}">
                <a16:creationId xmlns:a16="http://schemas.microsoft.com/office/drawing/2014/main" id="{54A882AC-EED4-3E2D-A5C0-70AE261D2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15" y="1286053"/>
            <a:ext cx="6477009" cy="3511978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2E166206-77D6-86F4-46E1-0C2B00A3E6B2}"/>
              </a:ext>
            </a:extLst>
          </p:cNvPr>
          <p:cNvSpPr txBox="1"/>
          <p:nvPr/>
        </p:nvSpPr>
        <p:spPr>
          <a:xfrm>
            <a:off x="2678772" y="5049405"/>
            <a:ext cx="7174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</a:rPr>
              <a:t>Minden egyes nyilvános könyvtárba fektetett dollár 4.3 dollár hasznot hoz a helyi közösségnek.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78660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sor, Diagram, diagram látható&#10;&#10;Automatikusan generált leírás">
            <a:extLst>
              <a:ext uri="{FF2B5EF4-FFF2-40B4-BE49-F238E27FC236}">
                <a16:creationId xmlns:a16="http://schemas.microsoft.com/office/drawing/2014/main" id="{90C8A52A-B8D4-FDDD-DD97-5639FD59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96" y="0"/>
            <a:ext cx="9380305" cy="640757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341047" y="6345521"/>
            <a:ext cx="6897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LIBRARIES WORK! The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socio-economic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value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of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public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libraries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u-HU" sz="14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Victorians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p. 22.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4"/>
              </a:rPr>
              <a:t>https://www.slv.vic.gov.au/sites/default/files/Libraries-work.pdf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6CEEFE47-AB77-DCFD-9588-13D77BACF3F2}"/>
              </a:ext>
            </a:extLst>
          </p:cNvPr>
          <p:cNvCxnSpPr>
            <a:cxnSpLocks/>
          </p:cNvCxnSpPr>
          <p:nvPr/>
        </p:nvCxnSpPr>
        <p:spPr>
          <a:xfrm flipV="1">
            <a:off x="1531292" y="3117127"/>
            <a:ext cx="6780945" cy="1555718"/>
          </a:xfrm>
          <a:prstGeom prst="line">
            <a:avLst/>
          </a:prstGeom>
          <a:ln w="28575">
            <a:solidFill>
              <a:srgbClr val="7C14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54A2D15-C7B5-92EC-45BD-71A7258CAB9B}"/>
              </a:ext>
            </a:extLst>
          </p:cNvPr>
          <p:cNvSpPr txBox="1"/>
          <p:nvPr/>
        </p:nvSpPr>
        <p:spPr>
          <a:xfrm>
            <a:off x="9858816" y="712554"/>
            <a:ext cx="21055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Pozitív kapcsolat van az egy főre jutó könyvtári finanszírozás és az egy főre jutó nettó haszon között.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6D90F92-F90D-C42E-6459-5F1633EB2669}"/>
              </a:ext>
            </a:extLst>
          </p:cNvPr>
          <p:cNvSpPr txBox="1"/>
          <p:nvPr/>
        </p:nvSpPr>
        <p:spPr>
          <a:xfrm>
            <a:off x="836583" y="190828"/>
            <a:ext cx="817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Egy főre jutó teljes könyvtári finanszírozás és az egy főre jutó becsült nettó haszon</a:t>
            </a:r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7B82531-1D08-343E-BB5B-F5A03C54AF15}"/>
              </a:ext>
            </a:extLst>
          </p:cNvPr>
          <p:cNvSpPr txBox="1"/>
          <p:nvPr/>
        </p:nvSpPr>
        <p:spPr>
          <a:xfrm>
            <a:off x="9933128" y="3757209"/>
            <a:ext cx="20614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Ha az egy főre jutó finanszírozás növekszik, akkor az egy főre jutó nettó haszon is növekedni fog. </a:t>
            </a:r>
          </a:p>
        </p:txBody>
      </p:sp>
    </p:spTree>
    <p:extLst>
      <p:ext uri="{BB962C8B-B14F-4D97-AF65-F5344CB8AC3E}">
        <p14:creationId xmlns:p14="http://schemas.microsoft.com/office/powerpoint/2010/main" val="340662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836679" y="1403676"/>
            <a:ext cx="427771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Átfogó tanulmányok nem készültek, egyes könyvtáraknál elvétve találunk példát számításokra. Átnézve a megyei hatókörű városi könyvtárak közösségi felületeit, éves beszámolóit, stratégiai terveit szinte alig találtam konkrét számításokat.</a:t>
            </a:r>
          </a:p>
          <a:p>
            <a:r>
              <a:rPr lang="hu-HU" sz="2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Látványos </a:t>
            </a:r>
            <a:r>
              <a:rPr lang="hu-HU" sz="2200" b="1" dirty="0" err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infografikák</a:t>
            </a:r>
            <a:r>
              <a:rPr lang="hu-HU" sz="2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vannak, amelyek az éves adatokat foglalják össze, de nem hozzák összefüggésbe az értékkel, a haszonnal.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28E9AE-A5C9-FA54-8782-23CCE5487778}"/>
              </a:ext>
            </a:extLst>
          </p:cNvPr>
          <p:cNvSpPr txBox="1"/>
          <p:nvPr/>
        </p:nvSpPr>
        <p:spPr>
          <a:xfrm>
            <a:off x="3763596" y="83752"/>
            <a:ext cx="4392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Magyarország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103CBD2-3E6D-0562-FDF8-C24F037D055B}"/>
              </a:ext>
            </a:extLst>
          </p:cNvPr>
          <p:cNvSpPr txBox="1"/>
          <p:nvPr/>
        </p:nvSpPr>
        <p:spPr>
          <a:xfrm>
            <a:off x="359596" y="6050615"/>
            <a:ext cx="11578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OSZK 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Könyvtári Intézet </a:t>
            </a:r>
            <a:r>
              <a:rPr lang="hu-HU" b="1" dirty="0" err="1">
                <a:solidFill>
                  <a:srgbClr val="7C1413"/>
                </a:solidFill>
                <a:latin typeface="Garamond" panose="02020404030301010803" pitchFamily="18" charset="0"/>
              </a:rPr>
              <a:t>infografikája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, 2019. évi adatok alapján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7C141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Forrás: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2"/>
              </a:rPr>
              <a:t>https://konyvtarak.hu/infografika/hozzaferes-150-millio-dokumentumhoz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endParaRPr lang="hu-HU" dirty="0"/>
          </a:p>
        </p:txBody>
      </p:sp>
      <p:pic>
        <p:nvPicPr>
          <p:cNvPr id="8" name="Kép 7" descr="A képen szöveg, ruházat, képernyőkép, személy látható&#10;&#10;Automatikusan generált leírás">
            <a:extLst>
              <a:ext uri="{FF2B5EF4-FFF2-40B4-BE49-F238E27FC236}">
                <a16:creationId xmlns:a16="http://schemas.microsoft.com/office/drawing/2014/main" id="{609E281E-7243-FB0A-AB3E-3D524E13F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" y="1584205"/>
            <a:ext cx="7250345" cy="40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5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képernyőkép, rajzfilm, tervezés látható&#10;&#10;Automatikusan generált leírás">
            <a:extLst>
              <a:ext uri="{FF2B5EF4-FFF2-40B4-BE49-F238E27FC236}">
                <a16:creationId xmlns:a16="http://schemas.microsoft.com/office/drawing/2014/main" id="{2F8056EF-2941-5537-835D-579740B30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86" y="544476"/>
            <a:ext cx="3766848" cy="5327698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413686" y="5872174"/>
            <a:ext cx="673547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 Katona József Könyvtár Facebook poszt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https://www.facebook.com/photo/?fbid=657287609758503&amp;set=pb.100064318104036.-2207520000</a:t>
            </a:r>
            <a:endParaRPr lang="hu-HU" sz="14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28E9AE-A5C9-FA54-8782-23CCE5487778}"/>
              </a:ext>
            </a:extLst>
          </p:cNvPr>
          <p:cNvSpPr txBox="1"/>
          <p:nvPr/>
        </p:nvSpPr>
        <p:spPr>
          <a:xfrm>
            <a:off x="1011291" y="39357"/>
            <a:ext cx="2571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Kecskemét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B0F2071-5C41-5324-EF17-451E43B04BD0}"/>
              </a:ext>
            </a:extLst>
          </p:cNvPr>
          <p:cNvSpPr txBox="1"/>
          <p:nvPr/>
        </p:nvSpPr>
        <p:spPr>
          <a:xfrm>
            <a:off x="7868606" y="39357"/>
            <a:ext cx="1263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rgbClr val="7C1413"/>
                </a:solidFill>
                <a:latin typeface="Garamond" panose="02020404030301010803" pitchFamily="18" charset="0"/>
              </a:rPr>
              <a:t>Győr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7AE4651-FECF-49D9-488F-B30110242289}"/>
              </a:ext>
            </a:extLst>
          </p:cNvPr>
          <p:cNvSpPr txBox="1"/>
          <p:nvPr/>
        </p:nvSpPr>
        <p:spPr>
          <a:xfrm>
            <a:off x="7203247" y="5680740"/>
            <a:ext cx="49953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** Dr. Kovács Pál Könyvtár és Közösségi Tér Facebook poszt</a:t>
            </a:r>
          </a:p>
          <a:p>
            <a:pPr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Forrás: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4"/>
              </a:rPr>
              <a:t>https://www.facebook.com/photo.php?fbid=519870616972595&amp;set=pb.100068489835051.-2207520000&amp;type=3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endParaRPr lang="hu-HU" dirty="0"/>
          </a:p>
        </p:txBody>
      </p:sp>
      <p:pic>
        <p:nvPicPr>
          <p:cNvPr id="24" name="Kép 23" descr="A képen szöveg, képernyőkép, Grafikus tervezés, rajzfilm látható&#10;&#10;Automatikusan generált leírás">
            <a:extLst>
              <a:ext uri="{FF2B5EF4-FFF2-40B4-BE49-F238E27FC236}">
                <a16:creationId xmlns:a16="http://schemas.microsoft.com/office/drawing/2014/main" id="{C3364F50-38D9-7669-BF4A-0B2A98654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896" y="770260"/>
            <a:ext cx="7648307" cy="430916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23AF1C1-A67B-F9CF-FB51-A6771F569C8B}"/>
              </a:ext>
            </a:extLst>
          </p:cNvPr>
          <p:cNvSpPr txBox="1"/>
          <p:nvPr/>
        </p:nvSpPr>
        <p:spPr>
          <a:xfrm>
            <a:off x="11696103" y="5010751"/>
            <a:ext cx="41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**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159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452134" y="6251028"/>
            <a:ext cx="906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Békés Megyei Könyvtár Facebook poszt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2"/>
              </a:rPr>
              <a:t>https://www.facebook.com/photo.php?fbid=686208646869203&amp;set=pb.100064402223323.-2207520000&amp;type=3</a:t>
            </a:r>
            <a:endParaRPr lang="hu-HU" sz="14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28E9AE-A5C9-FA54-8782-23CCE5487778}"/>
              </a:ext>
            </a:extLst>
          </p:cNvPr>
          <p:cNvSpPr txBox="1"/>
          <p:nvPr/>
        </p:nvSpPr>
        <p:spPr>
          <a:xfrm>
            <a:off x="3904192" y="0"/>
            <a:ext cx="3681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Békéscsab</a:t>
            </a:r>
            <a:r>
              <a:rPr lang="hu-HU" sz="5400" b="1" dirty="0">
                <a:solidFill>
                  <a:srgbClr val="7C1413"/>
                </a:solidFill>
                <a:latin typeface="Garamond" panose="02020404030301010803" pitchFamily="18" charset="0"/>
              </a:rPr>
              <a:t>a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 descr="A képen szöveg, étel, könyv, Gyorsétel látható&#10;&#10;Automatikusan generált leírás">
            <a:extLst>
              <a:ext uri="{FF2B5EF4-FFF2-40B4-BE49-F238E27FC236}">
                <a16:creationId xmlns:a16="http://schemas.microsoft.com/office/drawing/2014/main" id="{E4318A8F-C571-B495-EFAE-B088B3B8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96" y="1767417"/>
            <a:ext cx="7620000" cy="4000500"/>
          </a:xfrm>
          <a:prstGeom prst="rect">
            <a:avLst/>
          </a:prstGeom>
        </p:spPr>
      </p:pic>
      <p:pic>
        <p:nvPicPr>
          <p:cNvPr id="7" name="Kép 6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C40C53C9-030F-425E-4B0F-89D1443F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09" y="1153904"/>
            <a:ext cx="4148084" cy="50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28E9AE-A5C9-FA54-8782-23CCE5487778}"/>
              </a:ext>
            </a:extLst>
          </p:cNvPr>
          <p:cNvSpPr txBox="1"/>
          <p:nvPr/>
        </p:nvSpPr>
        <p:spPr>
          <a:xfrm>
            <a:off x="7510848" y="165152"/>
            <a:ext cx="2032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Gödöllő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103CBD2-3E6D-0562-FDF8-C24F037D055B}"/>
              </a:ext>
            </a:extLst>
          </p:cNvPr>
          <p:cNvSpPr txBox="1"/>
          <p:nvPr/>
        </p:nvSpPr>
        <p:spPr>
          <a:xfrm>
            <a:off x="5332620" y="6046517"/>
            <a:ext cx="6720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 err="1">
                <a:solidFill>
                  <a:srgbClr val="7C1413"/>
                </a:solidFill>
                <a:latin typeface="Garamond" panose="02020404030301010803" pitchFamily="18" charset="0"/>
              </a:rPr>
              <a:t>G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ödöllői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Városi </a:t>
            </a:r>
            <a:r>
              <a:rPr lang="hu-HU" b="1" dirty="0" err="1">
                <a:solidFill>
                  <a:srgbClr val="7C1413"/>
                </a:solidFill>
                <a:latin typeface="Garamond" panose="02020404030301010803" pitchFamily="18" charset="0"/>
              </a:rPr>
              <a:t>K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önyvtár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Kirakat - Szakmai hírlevél 5. évf. 2. szám</a:t>
            </a:r>
            <a:endParaRPr lang="hu-HU" b="1" dirty="0">
              <a:solidFill>
                <a:srgbClr val="7C1413"/>
              </a:solidFill>
              <a:latin typeface="Garamond" panose="02020404030301010803" pitchFamily="18" charset="0"/>
            </a:endParaRPr>
          </a:p>
          <a:p>
            <a:pPr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Forrás: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2"/>
              </a:rPr>
              <a:t>https://www.gvkik.hu/kirakat__hirlevel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Jobbra mutató nyíl 17">
            <a:extLst>
              <a:ext uri="{FF2B5EF4-FFF2-40B4-BE49-F238E27FC236}">
                <a16:creationId xmlns:a16="http://schemas.microsoft.com/office/drawing/2014/main" id="{8BA93FDE-013A-6FE6-0691-61EEA5F71C55}"/>
              </a:ext>
            </a:extLst>
          </p:cNvPr>
          <p:cNvSpPr/>
          <p:nvPr/>
        </p:nvSpPr>
        <p:spPr>
          <a:xfrm rot="19543349">
            <a:off x="5017836" y="4915058"/>
            <a:ext cx="2240712" cy="440941"/>
          </a:xfrm>
          <a:prstGeom prst="rightArrow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0" name="Kép 19" descr="A képen szöveg, poszter, képernyőkép, menü látható&#10;&#10;Automatikusan generált leírás">
            <a:extLst>
              <a:ext uri="{FF2B5EF4-FFF2-40B4-BE49-F238E27FC236}">
                <a16:creationId xmlns:a16="http://schemas.microsoft.com/office/drawing/2014/main" id="{01E36C80-EB7F-BB48-8C92-26AE8F07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8" y="0"/>
            <a:ext cx="4847649" cy="6856343"/>
          </a:xfrm>
          <a:prstGeom prst="rect">
            <a:avLst/>
          </a:prstGeom>
        </p:spPr>
      </p:pic>
      <p:pic>
        <p:nvPicPr>
          <p:cNvPr id="22" name="Kép 21" descr="A képen szöveg, Betűtípus, képernyőkép, poszter látható&#10;&#10;Automatikusan generált leírás">
            <a:extLst>
              <a:ext uri="{FF2B5EF4-FFF2-40B4-BE49-F238E27FC236}">
                <a16:creationId xmlns:a16="http://schemas.microsoft.com/office/drawing/2014/main" id="{2B430E92-A7D1-852D-933E-6C5C85D7D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29" y="1161448"/>
            <a:ext cx="6829989" cy="33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7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10ED7-FB9C-1CA4-E195-FDA8BE9E9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954" y="288954"/>
            <a:ext cx="1846092" cy="726905"/>
          </a:xfrm>
        </p:spPr>
        <p:txBody>
          <a:bodyPr>
            <a:normAutofit fontScale="90000"/>
          </a:bodyPr>
          <a:lstStyle/>
          <a:p>
            <a:r>
              <a:rPr lang="hu-HU" sz="4400" b="1" dirty="0">
                <a:solidFill>
                  <a:srgbClr val="7C1413"/>
                </a:solidFill>
                <a:latin typeface="Garamond" panose="02020404030301010803" pitchFamily="18" charset="0"/>
              </a:rPr>
              <a:t>Miért?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 </a:t>
            </a:r>
            <a:r>
              <a:rPr lang="hu-HU" sz="6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hu-HU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BA5B622-93BF-8E01-09B2-9E8957BB2C63}"/>
              </a:ext>
            </a:extLst>
          </p:cNvPr>
          <p:cNvSpPr txBox="1"/>
          <p:nvPr/>
        </p:nvSpPr>
        <p:spPr>
          <a:xfrm>
            <a:off x="1239495" y="1211801"/>
            <a:ext cx="10081647" cy="5170646"/>
          </a:xfrm>
          <a:custGeom>
            <a:avLst/>
            <a:gdLst>
              <a:gd name="connsiteX0" fmla="*/ 0 w 10081647"/>
              <a:gd name="connsiteY0" fmla="*/ 0 h 5170646"/>
              <a:gd name="connsiteX1" fmla="*/ 10081647 w 10081647"/>
              <a:gd name="connsiteY1" fmla="*/ 0 h 5170646"/>
              <a:gd name="connsiteX2" fmla="*/ 10081647 w 10081647"/>
              <a:gd name="connsiteY2" fmla="*/ 5170646 h 5170646"/>
              <a:gd name="connsiteX3" fmla="*/ 0 w 10081647"/>
              <a:gd name="connsiteY3" fmla="*/ 5170646 h 5170646"/>
              <a:gd name="connsiteX4" fmla="*/ 0 w 10081647"/>
              <a:gd name="connsiteY4" fmla="*/ 0 h 517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647" h="5170646" extrusionOk="0">
                <a:moveTo>
                  <a:pt x="0" y="0"/>
                </a:moveTo>
                <a:cubicBezTo>
                  <a:pt x="2581358" y="105045"/>
                  <a:pt x="6211529" y="36731"/>
                  <a:pt x="10081647" y="0"/>
                </a:cubicBezTo>
                <a:cubicBezTo>
                  <a:pt x="10179586" y="1819296"/>
                  <a:pt x="10055388" y="3275576"/>
                  <a:pt x="10081647" y="5170646"/>
                </a:cubicBezTo>
                <a:cubicBezTo>
                  <a:pt x="6139677" y="5058632"/>
                  <a:pt x="2959974" y="5057692"/>
                  <a:pt x="0" y="5170646"/>
                </a:cubicBezTo>
                <a:cubicBezTo>
                  <a:pt x="-53493" y="4611413"/>
                  <a:pt x="-4706" y="160745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6364514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Mi könyvtárosok pontosan tudjuk, milyen pótolhatatlan, felbecsülhetetlen értékű munkát végzünk.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Sajnos azonban az adófizető állampolgárok, sőt gyakran az intézményeket fenntartó önkormányzatok képviselői sincsenek tisztában ezzel.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közkönyvtárak fennmaradása, jövője azon múlik, hogy sikerül-e a döntéshozókkal megértetni, hogy a település lakosainak fejlődésében, jólétében, jóllétében nélkülözhetetlen a könyvtár. </a:t>
            </a:r>
          </a:p>
        </p:txBody>
      </p:sp>
    </p:spTree>
    <p:extLst>
      <p:ext uri="{BB962C8B-B14F-4D97-AF65-F5344CB8AC3E}">
        <p14:creationId xmlns:p14="http://schemas.microsoft.com/office/powerpoint/2010/main" val="38921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F28E9AE-A5C9-FA54-8782-23CCE5487778}"/>
              </a:ext>
            </a:extLst>
          </p:cNvPr>
          <p:cNvSpPr txBox="1"/>
          <p:nvPr/>
        </p:nvSpPr>
        <p:spPr>
          <a:xfrm>
            <a:off x="6522875" y="0"/>
            <a:ext cx="3041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rgbClr val="7C1413"/>
                </a:solidFill>
                <a:latin typeface="Garamond" panose="02020404030301010803" pitchFamily="18" charset="0"/>
              </a:rPr>
              <a:t>Nyíregyháza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103CBD2-3E6D-0562-FDF8-C24F037D055B}"/>
              </a:ext>
            </a:extLst>
          </p:cNvPr>
          <p:cNvSpPr txBox="1"/>
          <p:nvPr/>
        </p:nvSpPr>
        <p:spPr>
          <a:xfrm>
            <a:off x="3793495" y="5559679"/>
            <a:ext cx="8240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Társadalmi hasznosság – gazdasági megtérülés 2020. Móricz Zsigmond Megyei és Városi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Kö</a:t>
            </a:r>
            <a:r>
              <a:rPr lang="hu-HU" b="1" dirty="0" err="1">
                <a:solidFill>
                  <a:srgbClr val="7C1413"/>
                </a:solidFill>
                <a:latin typeface="Garamond" panose="02020404030301010803" pitchFamily="18" charset="0"/>
              </a:rPr>
              <a:t>nyvtár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7C141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Forrás: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2"/>
              </a:rPr>
              <a:t>https://www.mzsk.hu/2021/06/tarsadalmi-hasznossag-gazdasagi-megterules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 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7C141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4" name="Kép 13" descr="A képen szöveg, képernyőkép, Webhely, Weblap látható&#10;&#10;Automatikusan generált leírás">
            <a:extLst>
              <a:ext uri="{FF2B5EF4-FFF2-40B4-BE49-F238E27FC236}">
                <a16:creationId xmlns:a16="http://schemas.microsoft.com/office/drawing/2014/main" id="{6050A38F-B53D-D6B3-F0DB-D3A7BF0D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96" y="0"/>
            <a:ext cx="3433899" cy="6890691"/>
          </a:xfrm>
          <a:prstGeom prst="rect">
            <a:avLst/>
          </a:prstGeom>
        </p:spPr>
      </p:pic>
      <p:pic>
        <p:nvPicPr>
          <p:cNvPr id="16" name="Kép 15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8B555D5A-756B-BFCC-23C5-E06E9A36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585" y="707886"/>
            <a:ext cx="6755540" cy="4834533"/>
          </a:xfrm>
          <a:prstGeom prst="rect">
            <a:avLst/>
          </a:prstGeom>
        </p:spPr>
      </p:pic>
      <p:sp>
        <p:nvSpPr>
          <p:cNvPr id="18" name="Jobbra mutató nyíl 17">
            <a:extLst>
              <a:ext uri="{FF2B5EF4-FFF2-40B4-BE49-F238E27FC236}">
                <a16:creationId xmlns:a16="http://schemas.microsoft.com/office/drawing/2014/main" id="{8BA93FDE-013A-6FE6-0691-61EEA5F71C55}"/>
              </a:ext>
            </a:extLst>
          </p:cNvPr>
          <p:cNvSpPr/>
          <p:nvPr/>
        </p:nvSpPr>
        <p:spPr>
          <a:xfrm>
            <a:off x="3793495" y="3815255"/>
            <a:ext cx="980090" cy="420414"/>
          </a:xfrm>
          <a:prstGeom prst="rightArrow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9376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569499" y="6256822"/>
            <a:ext cx="742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 Bródy Sándor Könyvtár Stratégiai terv 2023-2028. p. 27. 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https://brodykonyvtar.hu/wp-content/uploads/2023/06/Strategiai_terv_2023.pdf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6BCE7F8-DC73-831C-E30F-60C12B75F623}"/>
              </a:ext>
            </a:extLst>
          </p:cNvPr>
          <p:cNvSpPr txBox="1"/>
          <p:nvPr/>
        </p:nvSpPr>
        <p:spPr>
          <a:xfrm>
            <a:off x="5315160" y="52245"/>
            <a:ext cx="123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Eger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 descr="A képen szöveg, nyugta, képernyőkép, sor látható&#10;&#10;Automatikusan generált leírás">
            <a:extLst>
              <a:ext uri="{FF2B5EF4-FFF2-40B4-BE49-F238E27FC236}">
                <a16:creationId xmlns:a16="http://schemas.microsoft.com/office/drawing/2014/main" id="{6CB9B0CB-1768-F39A-39D8-6B98E03B3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275" y="719359"/>
            <a:ext cx="9591449" cy="5537463"/>
          </a:xfrm>
          <a:prstGeom prst="rect">
            <a:avLst/>
          </a:prstGeom>
        </p:spPr>
      </p:pic>
      <p:sp>
        <p:nvSpPr>
          <p:cNvPr id="10" name="Jobbra mutató nyíl 9">
            <a:extLst>
              <a:ext uri="{FF2B5EF4-FFF2-40B4-BE49-F238E27FC236}">
                <a16:creationId xmlns:a16="http://schemas.microsoft.com/office/drawing/2014/main" id="{6C2FD8CA-42A0-B638-67C9-A9E1BFAF80FF}"/>
              </a:ext>
            </a:extLst>
          </p:cNvPr>
          <p:cNvSpPr/>
          <p:nvPr/>
        </p:nvSpPr>
        <p:spPr>
          <a:xfrm>
            <a:off x="1300275" y="4731642"/>
            <a:ext cx="1319048" cy="788276"/>
          </a:xfrm>
          <a:prstGeom prst="rightArrow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7F6E54D-0BFC-6C67-DB59-0AED04DBD648}"/>
              </a:ext>
            </a:extLst>
          </p:cNvPr>
          <p:cNvSpPr txBox="1"/>
          <p:nvPr/>
        </p:nvSpPr>
        <p:spPr>
          <a:xfrm>
            <a:off x="6183650" y="929408"/>
            <a:ext cx="3380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</a:rPr>
              <a:t>Stratégiai terv 2023-2028</a:t>
            </a:r>
          </a:p>
        </p:txBody>
      </p:sp>
    </p:spTree>
    <p:extLst>
      <p:ext uri="{BB962C8B-B14F-4D97-AF65-F5344CB8AC3E}">
        <p14:creationId xmlns:p14="http://schemas.microsoft.com/office/powerpoint/2010/main" val="97831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569499" y="6256822"/>
            <a:ext cx="742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 Bródy Sándor Könyvtár Stratégiai terv 2023-2028. p. 27. 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https://brodykonyvtar.hu/wp-content/uploads/2023/06/Strategiai_terv_2023.pdf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A089090-0CA2-1B63-D079-398154CC5A7B}"/>
              </a:ext>
            </a:extLst>
          </p:cNvPr>
          <p:cNvSpPr txBox="1"/>
          <p:nvPr/>
        </p:nvSpPr>
        <p:spPr>
          <a:xfrm>
            <a:off x="671951" y="370651"/>
            <a:ext cx="108480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7C1413"/>
                </a:solidFill>
                <a:latin typeface="Garamond" panose="02020404030301010803" pitchFamily="18" charset="0"/>
              </a:rPr>
              <a:t>A társadalomba juttatott érték kulcsfontosságú teljesítménymutató</a:t>
            </a:r>
          </a:p>
        </p:txBody>
      </p:sp>
      <p:pic>
        <p:nvPicPr>
          <p:cNvPr id="2" name="Kép 1" descr="A képen szöveg, nyugta, képernyőkép, sor látható&#10;&#10;Automatikusan generált leírás">
            <a:extLst>
              <a:ext uri="{FF2B5EF4-FFF2-40B4-BE49-F238E27FC236}">
                <a16:creationId xmlns:a16="http://schemas.microsoft.com/office/drawing/2014/main" id="{821AE644-A40E-2915-E7EC-1B6C0154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4" t="74068" r="3599" b="13079"/>
          <a:stretch/>
        </p:blipFill>
        <p:spPr>
          <a:xfrm>
            <a:off x="401637" y="2548548"/>
            <a:ext cx="11666481" cy="17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10ED7-FB9C-1CA4-E195-FDA8BE9E9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84" y="188091"/>
            <a:ext cx="3534032" cy="902043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</a:rPr>
              <a:t>Összegzés </a:t>
            </a:r>
            <a:r>
              <a:rPr lang="hu-HU" sz="6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hu-HU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1B1E9F-D853-B67D-95CC-85BBFD3C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242" y="3174383"/>
            <a:ext cx="10079516" cy="3127472"/>
          </a:xfrm>
          <a:custGeom>
            <a:avLst/>
            <a:gdLst>
              <a:gd name="connsiteX0" fmla="*/ 0 w 10079516"/>
              <a:gd name="connsiteY0" fmla="*/ 0 h 3127472"/>
              <a:gd name="connsiteX1" fmla="*/ 10079516 w 10079516"/>
              <a:gd name="connsiteY1" fmla="*/ 0 h 3127472"/>
              <a:gd name="connsiteX2" fmla="*/ 10079516 w 10079516"/>
              <a:gd name="connsiteY2" fmla="*/ 3127472 h 3127472"/>
              <a:gd name="connsiteX3" fmla="*/ 0 w 10079516"/>
              <a:gd name="connsiteY3" fmla="*/ 3127472 h 3127472"/>
              <a:gd name="connsiteX4" fmla="*/ 0 w 10079516"/>
              <a:gd name="connsiteY4" fmla="*/ 0 h 312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9516" h="3127472" fill="none" extrusionOk="0">
                <a:moveTo>
                  <a:pt x="0" y="0"/>
                </a:moveTo>
                <a:cubicBezTo>
                  <a:pt x="2327483" y="-49533"/>
                  <a:pt x="5765971" y="-14809"/>
                  <a:pt x="10079516" y="0"/>
                </a:cubicBezTo>
                <a:cubicBezTo>
                  <a:pt x="10167155" y="1168595"/>
                  <a:pt x="10006837" y="2646253"/>
                  <a:pt x="10079516" y="3127472"/>
                </a:cubicBezTo>
                <a:cubicBezTo>
                  <a:pt x="9056598" y="3079241"/>
                  <a:pt x="1560113" y="3211927"/>
                  <a:pt x="0" y="3127472"/>
                </a:cubicBezTo>
                <a:cubicBezTo>
                  <a:pt x="-38581" y="2647800"/>
                  <a:pt x="63341" y="628005"/>
                  <a:pt x="0" y="0"/>
                </a:cubicBezTo>
                <a:close/>
              </a:path>
              <a:path w="10079516" h="3127472" stroke="0" extrusionOk="0">
                <a:moveTo>
                  <a:pt x="0" y="0"/>
                </a:moveTo>
                <a:cubicBezTo>
                  <a:pt x="2067859" y="118645"/>
                  <a:pt x="8267437" y="116012"/>
                  <a:pt x="10079516" y="0"/>
                </a:cubicBezTo>
                <a:cubicBezTo>
                  <a:pt x="9946634" y="1326990"/>
                  <a:pt x="10164467" y="2395371"/>
                  <a:pt x="10079516" y="3127472"/>
                </a:cubicBezTo>
                <a:cubicBezTo>
                  <a:pt x="5105893" y="3262072"/>
                  <a:pt x="4861168" y="2970276"/>
                  <a:pt x="0" y="3127472"/>
                </a:cubicBezTo>
                <a:cubicBezTo>
                  <a:pt x="-20187" y="2017024"/>
                  <a:pt x="-152480" y="1141078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Mi lehetne jobb meggyőzőerő a fenntartóinknak annál, mint hogy kimutatjuk, a könyvtár nem csak viszi a pénzt, hanem hasznot is termel. Vagyis a könyvtár bölcs befektetés. </a:t>
            </a: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témában eddig végzett kutatásaim megerősítették bennem, hogy a hazai könyvtárügynek meg kell tanulnia beszélni a pénz nyelvén, és sokkal hangsúlyosabban kell kommunikálni azt az értéket, amit a társadalomba juttatnak.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ED9C0C5-B726-A036-7955-E1961F4D00E5}"/>
              </a:ext>
            </a:extLst>
          </p:cNvPr>
          <p:cNvSpPr txBox="1"/>
          <p:nvPr/>
        </p:nvSpPr>
        <p:spPr>
          <a:xfrm>
            <a:off x="640423" y="6450227"/>
            <a:ext cx="942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*Forrás: 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2"/>
              </a:rPr>
              <a:t>https://elte-lis.blogspot.com/2018/04/a-konyvtaros-szemelyisege-hitelesiti-az.html</a:t>
            </a:r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A5B04E6-179B-3818-01FB-81815B3B2D48}"/>
              </a:ext>
            </a:extLst>
          </p:cNvPr>
          <p:cNvSpPr txBox="1"/>
          <p:nvPr/>
        </p:nvSpPr>
        <p:spPr>
          <a:xfrm>
            <a:off x="640423" y="1324914"/>
            <a:ext cx="5455577" cy="1477328"/>
          </a:xfrm>
          <a:custGeom>
            <a:avLst/>
            <a:gdLst>
              <a:gd name="connsiteX0" fmla="*/ 0 w 5455577"/>
              <a:gd name="connsiteY0" fmla="*/ 0 h 1477328"/>
              <a:gd name="connsiteX1" fmla="*/ 5455577 w 5455577"/>
              <a:gd name="connsiteY1" fmla="*/ 0 h 1477328"/>
              <a:gd name="connsiteX2" fmla="*/ 5455577 w 5455577"/>
              <a:gd name="connsiteY2" fmla="*/ 1477328 h 1477328"/>
              <a:gd name="connsiteX3" fmla="*/ 0 w 5455577"/>
              <a:gd name="connsiteY3" fmla="*/ 1477328 h 1477328"/>
              <a:gd name="connsiteX4" fmla="*/ 0 w 5455577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577" h="1477328" extrusionOk="0">
                <a:moveTo>
                  <a:pt x="0" y="0"/>
                </a:moveTo>
                <a:cubicBezTo>
                  <a:pt x="1299550" y="118645"/>
                  <a:pt x="4226047" y="116012"/>
                  <a:pt x="5455577" y="0"/>
                </a:cubicBezTo>
                <a:cubicBezTo>
                  <a:pt x="5399533" y="735153"/>
                  <a:pt x="5486757" y="1113412"/>
                  <a:pt x="5455577" y="1477328"/>
                </a:cubicBezTo>
                <a:cubicBezTo>
                  <a:pt x="2859884" y="1611928"/>
                  <a:pt x="1137816" y="1320132"/>
                  <a:pt x="0" y="1477328"/>
                </a:cubicBezTo>
                <a:cubicBezTo>
                  <a:pt x="-79908" y="1020908"/>
                  <a:pt x="115447" y="63690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C141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i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„Érdekérvényesítés, lobbitevékenység nélkül elképzelhetetlen a közgyűjtemények menedzselése.</a:t>
            </a:r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”* </a:t>
            </a:r>
          </a:p>
          <a:p>
            <a:pPr algn="ctr"/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Dr. Fodor Péter, FSZEK főigazgató</a:t>
            </a:r>
          </a:p>
        </p:txBody>
      </p:sp>
    </p:spTree>
    <p:extLst>
      <p:ext uri="{BB962C8B-B14F-4D97-AF65-F5344CB8AC3E}">
        <p14:creationId xmlns:p14="http://schemas.microsoft.com/office/powerpoint/2010/main" val="3013031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 descr="A könyvek felső nézete szív alakú szívvel">
            <a:extLst>
              <a:ext uri="{FF2B5EF4-FFF2-40B4-BE49-F238E27FC236}">
                <a16:creationId xmlns:a16="http://schemas.microsoft.com/office/drawing/2014/main" id="{B173402A-17CD-ACA7-E50F-9F76718F4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39" y="430314"/>
            <a:ext cx="6607902" cy="5739469"/>
          </a:xfrm>
          <a:prstGeom prst="heart">
            <a:avLst/>
          </a:prstGeom>
        </p:spPr>
      </p:pic>
      <p:sp>
        <p:nvSpPr>
          <p:cNvPr id="4" name="Alcím 2">
            <a:extLst>
              <a:ext uri="{FF2B5EF4-FFF2-40B4-BE49-F238E27FC236}">
                <a16:creationId xmlns:a16="http://schemas.microsoft.com/office/drawing/2014/main" id="{6E952B70-7801-B411-D816-C4BC78D70B13}"/>
              </a:ext>
            </a:extLst>
          </p:cNvPr>
          <p:cNvSpPr txBox="1">
            <a:spLocks/>
          </p:cNvSpPr>
          <p:nvPr/>
        </p:nvSpPr>
        <p:spPr>
          <a:xfrm>
            <a:off x="7088659" y="5202238"/>
            <a:ext cx="422189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Czakóné Gacov Katalin</a:t>
            </a:r>
          </a:p>
          <a:p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katalin.gacov@gmail.com</a:t>
            </a:r>
            <a:r>
              <a:rPr lang="hu-HU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188419-F4E5-9CE4-DD3B-0C6855675917}"/>
              </a:ext>
            </a:extLst>
          </p:cNvPr>
          <p:cNvSpPr txBox="1"/>
          <p:nvPr/>
        </p:nvSpPr>
        <p:spPr>
          <a:xfrm>
            <a:off x="5956989" y="2026860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Köszönöm megtisztelő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figyelmüket!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9686FFB-CC1A-38BD-DBC1-D4E8965F7FFD}"/>
              </a:ext>
            </a:extLst>
          </p:cNvPr>
          <p:cNvSpPr/>
          <p:nvPr/>
        </p:nvSpPr>
        <p:spPr>
          <a:xfrm>
            <a:off x="1" y="0"/>
            <a:ext cx="349320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3" name="Ábra 32" descr="Treasure fagyasztóláda egyszínű kitöltéssel">
            <a:extLst>
              <a:ext uri="{FF2B5EF4-FFF2-40B4-BE49-F238E27FC236}">
                <a16:creationId xmlns:a16="http://schemas.microsoft.com/office/drawing/2014/main" id="{D6A4F415-25A6-0D6B-C7CD-37502ED38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8976" y="2678986"/>
            <a:ext cx="1500027" cy="150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4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1B1E9F-D853-B67D-95CC-85BBFD3C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486" y="914400"/>
            <a:ext cx="10080171" cy="5443667"/>
          </a:xfrm>
          <a:custGeom>
            <a:avLst/>
            <a:gdLst>
              <a:gd name="connsiteX0" fmla="*/ 0 w 10080171"/>
              <a:gd name="connsiteY0" fmla="*/ 0 h 5443667"/>
              <a:gd name="connsiteX1" fmla="*/ 10080171 w 10080171"/>
              <a:gd name="connsiteY1" fmla="*/ 0 h 5443667"/>
              <a:gd name="connsiteX2" fmla="*/ 10080171 w 10080171"/>
              <a:gd name="connsiteY2" fmla="*/ 5443667 h 5443667"/>
              <a:gd name="connsiteX3" fmla="*/ 0 w 10080171"/>
              <a:gd name="connsiteY3" fmla="*/ 5443667 h 5443667"/>
              <a:gd name="connsiteX4" fmla="*/ 0 w 10080171"/>
              <a:gd name="connsiteY4" fmla="*/ 0 h 544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171" h="5443667" fill="none" extrusionOk="0">
                <a:moveTo>
                  <a:pt x="0" y="0"/>
                </a:moveTo>
                <a:cubicBezTo>
                  <a:pt x="2920692" y="27466"/>
                  <a:pt x="7968293" y="-99366"/>
                  <a:pt x="10080171" y="0"/>
                </a:cubicBezTo>
                <a:cubicBezTo>
                  <a:pt x="10116746" y="2472192"/>
                  <a:pt x="10227026" y="3185905"/>
                  <a:pt x="10080171" y="5443667"/>
                </a:cubicBezTo>
                <a:cubicBezTo>
                  <a:pt x="7840092" y="5471402"/>
                  <a:pt x="3067613" y="5465690"/>
                  <a:pt x="0" y="5443667"/>
                </a:cubicBezTo>
                <a:cubicBezTo>
                  <a:pt x="91672" y="3710981"/>
                  <a:pt x="155698" y="1302715"/>
                  <a:pt x="0" y="0"/>
                </a:cubicBezTo>
                <a:close/>
              </a:path>
              <a:path w="10080171" h="5443667" stroke="0" extrusionOk="0">
                <a:moveTo>
                  <a:pt x="0" y="0"/>
                </a:moveTo>
                <a:cubicBezTo>
                  <a:pt x="3177948" y="66638"/>
                  <a:pt x="7399835" y="3842"/>
                  <a:pt x="10080171" y="0"/>
                </a:cubicBezTo>
                <a:cubicBezTo>
                  <a:pt x="10080415" y="1536785"/>
                  <a:pt x="9911510" y="3188940"/>
                  <a:pt x="10080171" y="5443667"/>
                </a:cubicBezTo>
                <a:cubicBezTo>
                  <a:pt x="8578529" y="5399622"/>
                  <a:pt x="1657019" y="5331750"/>
                  <a:pt x="0" y="5443667"/>
                </a:cubicBezTo>
                <a:cubicBezTo>
                  <a:pt x="44887" y="2931142"/>
                  <a:pt x="-40572" y="1200596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3531047910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Az utóbbi időszak globális kihívásai (pl. gazdasági válságok, COVID-járvány) nehézségeket okoztak a kulturális intézmények fenntartásában.</a:t>
            </a: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Egyes fenntartó önkormányzatok különböző módokon reagáltak a válság megjelenésekor.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Voltak, akik minden eszközzel támogatták, hogy a könyvtár megmaradjon, a könyvtárosok tudjanak szolgáltatni, mások pedig jó „ürügynek” tartották, hogy ne kelljen költeni a könyvtárra.</a:t>
            </a:r>
          </a:p>
        </p:txBody>
      </p:sp>
    </p:spTree>
    <p:extLst>
      <p:ext uri="{BB962C8B-B14F-4D97-AF65-F5344CB8AC3E}">
        <p14:creationId xmlns:p14="http://schemas.microsoft.com/office/powerpoint/2010/main" val="1851956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1B1E9F-D853-B67D-95CC-85BBFD3C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701" y="119743"/>
            <a:ext cx="10081155" cy="6618514"/>
          </a:xfrm>
          <a:custGeom>
            <a:avLst/>
            <a:gdLst>
              <a:gd name="connsiteX0" fmla="*/ 0 w 10081155"/>
              <a:gd name="connsiteY0" fmla="*/ 0 h 6618514"/>
              <a:gd name="connsiteX1" fmla="*/ 10081155 w 10081155"/>
              <a:gd name="connsiteY1" fmla="*/ 0 h 6618514"/>
              <a:gd name="connsiteX2" fmla="*/ 10081155 w 10081155"/>
              <a:gd name="connsiteY2" fmla="*/ 6618514 h 6618514"/>
              <a:gd name="connsiteX3" fmla="*/ 0 w 10081155"/>
              <a:gd name="connsiteY3" fmla="*/ 6618514 h 6618514"/>
              <a:gd name="connsiteX4" fmla="*/ 0 w 10081155"/>
              <a:gd name="connsiteY4" fmla="*/ 0 h 661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55" h="6618514" fill="none" extrusionOk="0">
                <a:moveTo>
                  <a:pt x="0" y="0"/>
                </a:moveTo>
                <a:cubicBezTo>
                  <a:pt x="1896918" y="-49533"/>
                  <a:pt x="5228543" y="-14809"/>
                  <a:pt x="10081155" y="0"/>
                </a:cubicBezTo>
                <a:cubicBezTo>
                  <a:pt x="10168794" y="3008493"/>
                  <a:pt x="10008476" y="4146521"/>
                  <a:pt x="10081155" y="6618514"/>
                </a:cubicBezTo>
                <a:cubicBezTo>
                  <a:pt x="5486497" y="6570283"/>
                  <a:pt x="1724833" y="6702969"/>
                  <a:pt x="0" y="6618514"/>
                </a:cubicBezTo>
                <a:cubicBezTo>
                  <a:pt x="-38581" y="3334496"/>
                  <a:pt x="63341" y="1087601"/>
                  <a:pt x="0" y="0"/>
                </a:cubicBezTo>
                <a:close/>
              </a:path>
              <a:path w="10081155" h="6618514" stroke="0" extrusionOk="0">
                <a:moveTo>
                  <a:pt x="0" y="0"/>
                </a:moveTo>
                <a:cubicBezTo>
                  <a:pt x="1990007" y="118645"/>
                  <a:pt x="8028307" y="116012"/>
                  <a:pt x="10081155" y="0"/>
                </a:cubicBezTo>
                <a:cubicBezTo>
                  <a:pt x="9948273" y="1596912"/>
                  <a:pt x="10166106" y="3458221"/>
                  <a:pt x="10081155" y="6618514"/>
                </a:cubicBezTo>
                <a:cubicBezTo>
                  <a:pt x="5450903" y="6753114"/>
                  <a:pt x="1381540" y="6461318"/>
                  <a:pt x="0" y="6618514"/>
                </a:cubicBezTo>
                <a:cubicBezTo>
                  <a:pt x="-20187" y="5168039"/>
                  <a:pt x="-152480" y="1198877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könyvtárszakma úgy véli, hogy a közkönyvtárakra fordított pénz sokszorosan megtérül.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Ám ezt a pénzügyi döntéshozóknak konkrét eredményekkel kell bizonyítani, hiszen egy településen több intézmény is osztozik a költségvetési forrásokon.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Minden szakma igyekszik bizonyítani saját társadalmi hasznosságát, a versenyben az nyer, aki ezt a legmeggyőzőbben teszi. </a:t>
            </a:r>
          </a:p>
          <a:p>
            <a:pPr algn="just"/>
            <a:endParaRPr lang="hu-HU" sz="30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szubjektív elemek mellett (pl. a lakosok jól érzik magukat a könyvtárban) szükség van tudományos módszerekkel végzett objektív számításokra is.</a:t>
            </a:r>
          </a:p>
        </p:txBody>
      </p:sp>
    </p:spTree>
    <p:extLst>
      <p:ext uri="{BB962C8B-B14F-4D97-AF65-F5344CB8AC3E}">
        <p14:creationId xmlns:p14="http://schemas.microsoft.com/office/powerpoint/2010/main" val="42071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8334052-DF82-D2DA-4E27-6870635ACF5B}"/>
              </a:ext>
            </a:extLst>
          </p:cNvPr>
          <p:cNvSpPr txBox="1"/>
          <p:nvPr/>
        </p:nvSpPr>
        <p:spPr>
          <a:xfrm>
            <a:off x="1415144" y="2073739"/>
            <a:ext cx="10080171" cy="3046988"/>
          </a:xfrm>
          <a:custGeom>
            <a:avLst/>
            <a:gdLst>
              <a:gd name="connsiteX0" fmla="*/ 0 w 10080171"/>
              <a:gd name="connsiteY0" fmla="*/ 0 h 3046988"/>
              <a:gd name="connsiteX1" fmla="*/ 10080171 w 10080171"/>
              <a:gd name="connsiteY1" fmla="*/ 0 h 3046988"/>
              <a:gd name="connsiteX2" fmla="*/ 10080171 w 10080171"/>
              <a:gd name="connsiteY2" fmla="*/ 3046988 h 3046988"/>
              <a:gd name="connsiteX3" fmla="*/ 0 w 10080171"/>
              <a:gd name="connsiteY3" fmla="*/ 3046988 h 3046988"/>
              <a:gd name="connsiteX4" fmla="*/ 0 w 10080171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0171" h="3046988" extrusionOk="0">
                <a:moveTo>
                  <a:pt x="0" y="0"/>
                </a:moveTo>
                <a:cubicBezTo>
                  <a:pt x="4578077" y="-101487"/>
                  <a:pt x="7819329" y="-162162"/>
                  <a:pt x="10080171" y="0"/>
                </a:cubicBezTo>
                <a:cubicBezTo>
                  <a:pt x="10140884" y="513393"/>
                  <a:pt x="10019099" y="2441699"/>
                  <a:pt x="10080171" y="3046988"/>
                </a:cubicBezTo>
                <a:cubicBezTo>
                  <a:pt x="7240776" y="3097053"/>
                  <a:pt x="3243141" y="2888539"/>
                  <a:pt x="0" y="3046988"/>
                </a:cubicBezTo>
                <a:cubicBezTo>
                  <a:pt x="-24452" y="2680878"/>
                  <a:pt x="-67663" y="465301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hu-HU" sz="3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kultúrafinanszírozás kérdése külföldön is kulcskérdés.</a:t>
            </a:r>
          </a:p>
          <a:p>
            <a:pPr algn="just"/>
            <a:endParaRPr lang="hu-HU" sz="3200" b="1" dirty="0">
              <a:solidFill>
                <a:srgbClr val="7C1413"/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algn="just"/>
            <a:r>
              <a:rPr lang="hu-HU" sz="32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Az egyes könyvtárak, illetve szakmai szervezetek hangsúlyosan foglalkoznak a könyvtári értékek, eredmények összegszerű kimutatásának vizsgálati módszereivel. </a:t>
            </a:r>
          </a:p>
        </p:txBody>
      </p:sp>
    </p:spTree>
    <p:extLst>
      <p:ext uri="{BB962C8B-B14F-4D97-AF65-F5344CB8AC3E}">
        <p14:creationId xmlns:p14="http://schemas.microsoft.com/office/powerpoint/2010/main" val="145923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27BF693-A161-0FA9-C783-4B3D79E8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8" y="2408653"/>
            <a:ext cx="3897236" cy="2333128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6E64831-F38E-A281-B53F-4BB5F7DF536C}"/>
              </a:ext>
            </a:extLst>
          </p:cNvPr>
          <p:cNvSpPr txBox="1"/>
          <p:nvPr/>
        </p:nvSpPr>
        <p:spPr>
          <a:xfrm>
            <a:off x="4700849" y="2348445"/>
            <a:ext cx="68924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könyvtárak támogatását mindenki számára előnyös helyzetként kell bemutatnunk. Szinte mindenkinek, aki könyvtárakat finanszíroz, lesz más dolga, amire pénzt költhet. Meg kell tudnunk magyarázni, hogy miért a könyvtárakba való befektetés - és nem feltétlenül valami más - a leghatékonyabb módja céljaik elérésének.*</a:t>
            </a:r>
            <a:endParaRPr lang="hu-HU" sz="2400" b="1" dirty="0">
              <a:solidFill>
                <a:srgbClr val="7C1413"/>
              </a:solidFill>
              <a:effectLst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E5CC7D6-FF8C-4CB1-26F5-FF9B8712E4B1}"/>
              </a:ext>
            </a:extLst>
          </p:cNvPr>
          <p:cNvSpPr txBox="1"/>
          <p:nvPr/>
        </p:nvSpPr>
        <p:spPr>
          <a:xfrm>
            <a:off x="729466" y="6239814"/>
            <a:ext cx="6616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*IFLA Trend Jelentés 2022 Frissítés. p. 13. 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https://repository.ifla.org/handle/123456789/2456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 </a:t>
            </a:r>
            <a:endParaRPr lang="hu-HU" sz="1400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94577B4C-BDD7-58F0-A593-336992868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90" r="2856" b="15056"/>
          <a:stretch/>
        </p:blipFill>
        <p:spPr>
          <a:xfrm>
            <a:off x="2432484" y="495609"/>
            <a:ext cx="7550397" cy="44178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1480E81-3D2A-F441-665E-A3310E8F985E}"/>
              </a:ext>
            </a:extLst>
          </p:cNvPr>
          <p:cNvSpPr txBox="1"/>
          <p:nvPr/>
        </p:nvSpPr>
        <p:spPr>
          <a:xfrm>
            <a:off x="843643" y="1247125"/>
            <a:ext cx="10504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7C141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Erősítenünk és javítanunk kell saját érdekérvényesítésünket </a:t>
            </a:r>
          </a:p>
        </p:txBody>
      </p:sp>
    </p:spTree>
    <p:extLst>
      <p:ext uri="{BB962C8B-B14F-4D97-AF65-F5344CB8AC3E}">
        <p14:creationId xmlns:p14="http://schemas.microsoft.com/office/powerpoint/2010/main" val="256616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10ED7-FB9C-1CA4-E195-FDA8BE9E9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7224" y="406400"/>
            <a:ext cx="7593921" cy="1213338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7C1413"/>
                </a:solidFill>
                <a:latin typeface="Garamond" panose="02020404030301010803" pitchFamily="18" charset="0"/>
              </a:rPr>
              <a:t>IFLA-UNESCO közkönyvtári nyilatkozat 2022 </a:t>
            </a:r>
            <a:r>
              <a:rPr lang="hu-HU" sz="40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endParaRPr lang="hu-HU" sz="4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1B1E9F-D853-B67D-95CC-85BBFD3C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5482" y="3008045"/>
            <a:ext cx="7593921" cy="2706955"/>
          </a:xfrm>
          <a:custGeom>
            <a:avLst/>
            <a:gdLst>
              <a:gd name="connsiteX0" fmla="*/ 0 w 7593921"/>
              <a:gd name="connsiteY0" fmla="*/ 0 h 2706955"/>
              <a:gd name="connsiteX1" fmla="*/ 7593921 w 7593921"/>
              <a:gd name="connsiteY1" fmla="*/ 0 h 2706955"/>
              <a:gd name="connsiteX2" fmla="*/ 7593921 w 7593921"/>
              <a:gd name="connsiteY2" fmla="*/ 2706955 h 2706955"/>
              <a:gd name="connsiteX3" fmla="*/ 0 w 7593921"/>
              <a:gd name="connsiteY3" fmla="*/ 2706955 h 2706955"/>
              <a:gd name="connsiteX4" fmla="*/ 0 w 7593921"/>
              <a:gd name="connsiteY4" fmla="*/ 0 h 270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3921" h="2706955" fill="none" extrusionOk="0">
                <a:moveTo>
                  <a:pt x="0" y="0"/>
                </a:moveTo>
                <a:cubicBezTo>
                  <a:pt x="3442375" y="-42513"/>
                  <a:pt x="4278005" y="146292"/>
                  <a:pt x="7593921" y="0"/>
                </a:cubicBezTo>
                <a:cubicBezTo>
                  <a:pt x="7615990" y="533551"/>
                  <a:pt x="7603445" y="1361876"/>
                  <a:pt x="7593921" y="2706955"/>
                </a:cubicBezTo>
                <a:cubicBezTo>
                  <a:pt x="5705182" y="2740010"/>
                  <a:pt x="2977019" y="2862004"/>
                  <a:pt x="0" y="2706955"/>
                </a:cubicBezTo>
                <a:cubicBezTo>
                  <a:pt x="-91" y="1711788"/>
                  <a:pt x="82887" y="272031"/>
                  <a:pt x="0" y="0"/>
                </a:cubicBezTo>
                <a:close/>
              </a:path>
              <a:path w="7593921" h="2706955" stroke="0" extrusionOk="0">
                <a:moveTo>
                  <a:pt x="0" y="0"/>
                </a:moveTo>
                <a:cubicBezTo>
                  <a:pt x="1577961" y="7925"/>
                  <a:pt x="4370508" y="-77318"/>
                  <a:pt x="7593921" y="0"/>
                </a:cubicBezTo>
                <a:cubicBezTo>
                  <a:pt x="7634411" y="964174"/>
                  <a:pt x="7612405" y="2096802"/>
                  <a:pt x="7593921" y="2706955"/>
                </a:cubicBezTo>
                <a:cubicBezTo>
                  <a:pt x="5471504" y="2667596"/>
                  <a:pt x="3535671" y="2543218"/>
                  <a:pt x="0" y="2706955"/>
                </a:cubicBezTo>
                <a:cubicBezTo>
                  <a:pt x="-40639" y="1744543"/>
                  <a:pt x="120137" y="720215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2678745866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just"/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„A jelenlegi kutatásoknak a könyvtár hatásának mérésére és adatgyűjtésre kell összpontosítaniuk annak érdekében, hogy kimutassák a döntéshozók számára a könyvtárak társadalmi előnyeit. </a:t>
            </a:r>
          </a:p>
          <a:p>
            <a:pPr algn="just"/>
            <a:r>
              <a:rPr lang="hu-HU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 statisztikai adatgyűjtés hosszú távú feladat, mivel a könyvtár társadalmi haszna hosszabb idő elteltével, a következő generációk életében mutatkozik meg.”*</a:t>
            </a:r>
          </a:p>
        </p:txBody>
      </p:sp>
      <p:pic>
        <p:nvPicPr>
          <p:cNvPr id="5" name="Kép 4" descr="A képen szöveg, Betűtípus, képernyőkép, sor látható&#10;&#10;Automatikusan generált leírás">
            <a:extLst>
              <a:ext uri="{FF2B5EF4-FFF2-40B4-BE49-F238E27FC236}">
                <a16:creationId xmlns:a16="http://schemas.microsoft.com/office/drawing/2014/main" id="{6B1456DB-89DC-7E81-4959-EE4C439A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9" y="1428375"/>
            <a:ext cx="5148107" cy="1393017"/>
          </a:xfrm>
          <a:prstGeom prst="rect">
            <a:avLst/>
          </a:prstGeom>
        </p:spPr>
      </p:pic>
      <p:pic>
        <p:nvPicPr>
          <p:cNvPr id="7" name="Kép 6" descr="A képen szöveg, embléma, Betűtípus, szimbólum látható&#10;&#10;Automatikusan generált leírás">
            <a:extLst>
              <a:ext uri="{FF2B5EF4-FFF2-40B4-BE49-F238E27FC236}">
                <a16:creationId xmlns:a16="http://schemas.microsoft.com/office/drawing/2014/main" id="{F3359EF5-ECBF-C240-1CFD-92FBEE1B0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58" y="3238117"/>
            <a:ext cx="2300719" cy="2000625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06133" y="6229207"/>
            <a:ext cx="9845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*IFLA-UNESCO közkönyvtári nyilatkozat 2022 p. 4. </a:t>
            </a:r>
          </a:p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4"/>
              </a:rPr>
              <a:t>https://ki.oszk.hu/sites/default/files/dokumentumtar/ifla-unesco_public_library_manifesto_2022_vegleges_0919.pdf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70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706133" y="6229207"/>
            <a:ext cx="98454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3"/>
              </a:rPr>
              <a:t>https://www.ala.org/tools/research/librariesmatter/economic-impact-libraries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Kép 2" descr="A képen szöveg, Betűtípus, tervezés, tipográfia látható&#10;&#10;Automatikusan generált leírás">
            <a:extLst>
              <a:ext uri="{FF2B5EF4-FFF2-40B4-BE49-F238E27FC236}">
                <a16:creationId xmlns:a16="http://schemas.microsoft.com/office/drawing/2014/main" id="{A58DE846-2717-5F5D-1EBB-6BECFD08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49" y="298450"/>
            <a:ext cx="4676543" cy="1047750"/>
          </a:xfrm>
          <a:prstGeom prst="rect">
            <a:avLst/>
          </a:prstGeom>
        </p:spPr>
      </p:pic>
      <p:pic>
        <p:nvPicPr>
          <p:cNvPr id="7" name="Kép 6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5185B6C6-A813-378D-4585-387DE8FA3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49" y="1699110"/>
            <a:ext cx="11301367" cy="3894530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791892C-9503-18E3-8934-755DEF0CD877}"/>
              </a:ext>
            </a:extLst>
          </p:cNvPr>
          <p:cNvSpPr txBox="1"/>
          <p:nvPr/>
        </p:nvSpPr>
        <p:spPr>
          <a:xfrm>
            <a:off x="5628846" y="298450"/>
            <a:ext cx="5596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Az ALA a könyvtárak gazdasági hatásával kapcsolatosan számos tanulmányt tesz közzé honlapján:</a:t>
            </a:r>
          </a:p>
        </p:txBody>
      </p:sp>
    </p:spTree>
    <p:extLst>
      <p:ext uri="{BB962C8B-B14F-4D97-AF65-F5344CB8AC3E}">
        <p14:creationId xmlns:p14="http://schemas.microsoft.com/office/powerpoint/2010/main" val="204154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Betűtípus, szoftver látható&#10;&#10;Automatikusan generált leírás">
            <a:extLst>
              <a:ext uri="{FF2B5EF4-FFF2-40B4-BE49-F238E27FC236}">
                <a16:creationId xmlns:a16="http://schemas.microsoft.com/office/drawing/2014/main" id="{B06CAB23-740F-22A3-56DE-2D467351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92" y="896483"/>
            <a:ext cx="8533094" cy="5568444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C0F9DE39-7595-D5A1-112F-83D98758CB55}"/>
              </a:ext>
            </a:extLst>
          </p:cNvPr>
          <p:cNvSpPr/>
          <p:nvPr/>
        </p:nvSpPr>
        <p:spPr>
          <a:xfrm>
            <a:off x="1" y="0"/>
            <a:ext cx="359595" cy="6858000"/>
          </a:xfrm>
          <a:prstGeom prst="rect">
            <a:avLst/>
          </a:prstGeom>
          <a:solidFill>
            <a:srgbClr val="7C14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4634CE-2B44-6E63-0757-AEFD49E4C296}"/>
              </a:ext>
            </a:extLst>
          </p:cNvPr>
          <p:cNvSpPr txBox="1"/>
          <p:nvPr/>
        </p:nvSpPr>
        <p:spPr>
          <a:xfrm>
            <a:off x="500839" y="6464928"/>
            <a:ext cx="50617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Forrás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: </a:t>
            </a:r>
            <a:r>
              <a:rPr lang="hu-HU" sz="1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  <a:hlinkClick r:id="rId4"/>
              </a:rPr>
              <a:t>https://ilovelibraries.org/what-libraries-do/calculator/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791892C-9503-18E3-8934-755DEF0CD877}"/>
              </a:ext>
            </a:extLst>
          </p:cNvPr>
          <p:cNvSpPr txBox="1"/>
          <p:nvPr/>
        </p:nvSpPr>
        <p:spPr>
          <a:xfrm>
            <a:off x="1525092" y="0"/>
            <a:ext cx="8253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rgbClr val="7C1413"/>
                </a:solidFill>
                <a:latin typeface="Garamond" panose="02020404030301010803" pitchFamily="18" charset="0"/>
                <a:ea typeface="+mj-ea"/>
                <a:cs typeface="+mj-cs"/>
              </a:rPr>
              <a:t>Kalkulátor, ahol a felhasználó ki tudja számolni, hogy egy szolgáltatás igénybevételével mennyi pénzt spórol meg.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8BDC7A9-658A-147F-267E-E7CF114C8B50}"/>
              </a:ext>
            </a:extLst>
          </p:cNvPr>
          <p:cNvSpPr txBox="1"/>
          <p:nvPr/>
        </p:nvSpPr>
        <p:spPr>
          <a:xfrm>
            <a:off x="3023658" y="1860034"/>
            <a:ext cx="5077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+mj-cs"/>
              </a:rPr>
              <a:t>Mennyit ér a könyvtárad? </a:t>
            </a:r>
            <a:endParaRPr lang="hu-H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1263</Words>
  <Application>Microsoft Macintosh PowerPoint</Application>
  <PresentationFormat>Szélesvásznú</PresentationFormat>
  <Paragraphs>104</Paragraphs>
  <Slides>24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Office-téma</vt:lpstr>
      <vt:lpstr>A könyvtár bölcs befektetés  </vt:lpstr>
      <vt:lpstr>Miért?  </vt:lpstr>
      <vt:lpstr>PowerPoint-bemutató</vt:lpstr>
      <vt:lpstr>PowerPoint-bemutató</vt:lpstr>
      <vt:lpstr>PowerPoint-bemutató</vt:lpstr>
      <vt:lpstr>PowerPoint-bemutató</vt:lpstr>
      <vt:lpstr>IFLA-UNESCO közkönyvtári nyilatkozat 2022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Összegzés  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könyvtár bölcs befektetés  </dc:title>
  <dc:creator>Katalog@sulid.hu</dc:creator>
  <cp:lastModifiedBy>Katalog@sulid.hu</cp:lastModifiedBy>
  <cp:revision>43</cp:revision>
  <dcterms:created xsi:type="dcterms:W3CDTF">2023-10-29T12:46:53Z</dcterms:created>
  <dcterms:modified xsi:type="dcterms:W3CDTF">2023-11-26T15:19:12Z</dcterms:modified>
</cp:coreProperties>
</file>