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phd\7.%20f&#233;l&#233;v\VKKV\Scopus_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Scopu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phd\7.%20f&#233;l&#233;v\VKKV\Scopus_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Scopu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phd\7.%20f&#233;l&#233;v\VKKV\Scopus_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Összes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releváns </a:t>
            </a:r>
            <a:r>
              <a:rPr lang="en-US" sz="18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publikáció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6136183397985822E-2"/>
          <c:y val="0.10417216415121197"/>
          <c:w val="0.94259160557557287"/>
          <c:h val="0.8245209176338771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Munka1!$C$10</c:f>
              <c:strCache>
                <c:ptCount val="1"/>
                <c:pt idx="0">
                  <c:v>Összes publikáció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8327660985146866E-2"/>
                  <c:y val="-3.1475093377462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F20-474A-8CC6-4DEFDEB7525B}"/>
                </c:ext>
              </c:extLst>
            </c:dLbl>
            <c:dLbl>
              <c:idx val="1"/>
              <c:layout>
                <c:manualLayout>
                  <c:x val="1.3745735314684118E-2"/>
                  <c:y val="-4.6852115784981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F20-474A-8CC6-4DEFDEB7525B}"/>
                </c:ext>
              </c:extLst>
            </c:dLbl>
            <c:dLbl>
              <c:idx val="2"/>
              <c:layout>
                <c:manualLayout>
                  <c:x val="1.5397945145332669E-2"/>
                  <c:y val="-3.9043429820818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F20-474A-8CC6-4DEFDEB7525B}"/>
                </c:ext>
              </c:extLst>
            </c:dLbl>
            <c:dLbl>
              <c:idx val="3"/>
              <c:layout>
                <c:manualLayout>
                  <c:x val="1.8966328093746525E-2"/>
                  <c:y val="-5.0756458767063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F20-474A-8CC6-4DEFDEB752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Munka1!$A$11:$A$14</c:f>
              <c:strCache>
                <c:ptCount val="4"/>
                <c:pt idx="0">
                  <c:v>1990-1999</c:v>
                </c:pt>
                <c:pt idx="1">
                  <c:v>2000-2009</c:v>
                </c:pt>
                <c:pt idx="2">
                  <c:v>2010-2019</c:v>
                </c:pt>
                <c:pt idx="3">
                  <c:v>2020-2023</c:v>
                </c:pt>
              </c:strCache>
            </c:strRef>
          </c:cat>
          <c:val>
            <c:numRef>
              <c:f>Munka1!$C$11:$C$14</c:f>
              <c:numCache>
                <c:formatCode>General</c:formatCode>
                <c:ptCount val="4"/>
                <c:pt idx="0">
                  <c:v>4</c:v>
                </c:pt>
                <c:pt idx="1">
                  <c:v>26</c:v>
                </c:pt>
                <c:pt idx="2">
                  <c:v>166</c:v>
                </c:pt>
                <c:pt idx="3">
                  <c:v>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20-474A-8CC6-4DEFDEB752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58179600"/>
        <c:axId val="858180016"/>
        <c:axId val="0"/>
      </c:bar3DChart>
      <c:catAx>
        <c:axId val="85817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858180016"/>
        <c:crosses val="autoZero"/>
        <c:auto val="1"/>
        <c:lblAlgn val="ctr"/>
        <c:lblOffset val="100"/>
        <c:noMultiLvlLbl val="0"/>
      </c:catAx>
      <c:valAx>
        <c:axId val="858180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858179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600" b="1" dirty="0" smtClean="0">
                <a:solidFill>
                  <a:schemeClr val="tx1"/>
                </a:solidFill>
                <a:latin typeface="Calibri "/>
              </a:rPr>
              <a:t>Összes releváns publikáció</a:t>
            </a:r>
            <a:endParaRPr lang="en-US" sz="1600" b="1" dirty="0">
              <a:solidFill>
                <a:schemeClr val="tx1"/>
              </a:solidFill>
              <a:latin typeface="Calibri 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8518518518518493E-2"/>
                  <c:y val="-5.7142857142857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999-4124-9A3C-A4A61F498387}"/>
                </c:ext>
              </c:extLst>
            </c:dLbl>
            <c:dLbl>
              <c:idx val="1"/>
              <c:layout>
                <c:manualLayout>
                  <c:x val="1.9943019943019943E-2"/>
                  <c:y val="-7.0588235294117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999-4124-9A3C-A4A61F498387}"/>
                </c:ext>
              </c:extLst>
            </c:dLbl>
            <c:dLbl>
              <c:idx val="2"/>
              <c:layout>
                <c:manualLayout>
                  <c:x val="1.7094017094017096E-2"/>
                  <c:y val="-6.386554621848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999-4124-9A3C-A4A61F498387}"/>
                </c:ext>
              </c:extLst>
            </c:dLbl>
            <c:dLbl>
              <c:idx val="3"/>
              <c:layout>
                <c:manualLayout>
                  <c:x val="2.3183972305073589E-2"/>
                  <c:y val="-3.4399000355505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999-4124-9A3C-A4A61F4983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Munka1!$A$63:$A$66</c:f>
              <c:strCache>
                <c:ptCount val="4"/>
                <c:pt idx="0">
                  <c:v>1990-1999</c:v>
                </c:pt>
                <c:pt idx="1">
                  <c:v>2000-2009</c:v>
                </c:pt>
                <c:pt idx="2">
                  <c:v>2010-2019</c:v>
                </c:pt>
                <c:pt idx="3">
                  <c:v>2020-2023</c:v>
                </c:pt>
              </c:strCache>
            </c:strRef>
          </c:cat>
          <c:val>
            <c:numRef>
              <c:f>Munka1!$C$63:$C$66</c:f>
              <c:numCache>
                <c:formatCode>General</c:formatCode>
                <c:ptCount val="4"/>
                <c:pt idx="0">
                  <c:v>2</c:v>
                </c:pt>
                <c:pt idx="1">
                  <c:v>59</c:v>
                </c:pt>
                <c:pt idx="2">
                  <c:v>252</c:v>
                </c:pt>
                <c:pt idx="3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99-4124-9A3C-A4A61F4983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62103151"/>
        <c:axId val="562098991"/>
        <c:axId val="0"/>
      </c:bar3DChart>
      <c:catAx>
        <c:axId val="5621031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562098991"/>
        <c:crosses val="autoZero"/>
        <c:auto val="1"/>
        <c:lblAlgn val="ctr"/>
        <c:lblOffset val="100"/>
        <c:noMultiLvlLbl val="0"/>
      </c:catAx>
      <c:valAx>
        <c:axId val="562098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5621031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hu-HU" sz="1800" baseline="0" dirty="0" err="1">
                <a:solidFill>
                  <a:schemeClr val="tx1"/>
                </a:solidFill>
                <a:latin typeface="Calibri "/>
              </a:rPr>
              <a:t>Scopus</a:t>
            </a:r>
            <a:r>
              <a:rPr lang="hu-HU" sz="1800" baseline="0" dirty="0">
                <a:solidFill>
                  <a:schemeClr val="tx1"/>
                </a:solidFill>
                <a:latin typeface="Calibri "/>
              </a:rPr>
              <a:t> közleménytípusai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0132162058291984E-2"/>
          <c:y val="0.18714333386716703"/>
          <c:w val="0.819735675883416"/>
          <c:h val="0.6579225190321472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4000"/>
                    </a:schemeClr>
                  </a:gs>
                  <a:gs pos="100000">
                    <a:schemeClr val="accent2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CBAF-4677-92B0-6482CD79AF5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4000"/>
                    </a:schemeClr>
                  </a:gs>
                  <a:gs pos="100000">
                    <a:schemeClr val="accent4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CBAF-4677-92B0-6482CD79AF5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tint val="96000"/>
                      <a:lumMod val="104000"/>
                    </a:schemeClr>
                  </a:gs>
                  <a:gs pos="100000">
                    <a:schemeClr val="accent6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CBAF-4677-92B0-6482CD79AF53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6000"/>
                      <a:lumMod val="104000"/>
                    </a:schemeClr>
                  </a:gs>
                  <a:gs pos="100000">
                    <a:schemeClr val="accent2">
                      <a:lumMod val="60000"/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CBAF-4677-92B0-6482CD79AF53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96000"/>
                      <a:lumMod val="104000"/>
                    </a:schemeClr>
                  </a:gs>
                  <a:gs pos="100000">
                    <a:schemeClr val="accent4">
                      <a:lumMod val="60000"/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CBAF-4677-92B0-6482CD79AF53}"/>
              </c:ext>
            </c:extLst>
          </c:dPt>
          <c:dLbls>
            <c:dLbl>
              <c:idx val="0"/>
              <c:layout>
                <c:manualLayout>
                  <c:x val="4.0208661417322836E-2"/>
                  <c:y val="-7.74194371536891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BAF-4677-92B0-6482CD79AF53}"/>
                </c:ext>
              </c:extLst>
            </c:dLbl>
            <c:dLbl>
              <c:idx val="1"/>
              <c:layout>
                <c:manualLayout>
                  <c:x val="1.1664041994750657E-2"/>
                  <c:y val="-2.502770487022459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BAF-4677-92B0-6482CD79AF53}"/>
                </c:ext>
              </c:extLst>
            </c:dLbl>
            <c:dLbl>
              <c:idx val="2"/>
              <c:layout>
                <c:manualLayout>
                  <c:x val="3.0204599295802902E-2"/>
                  <c:y val="-3.2082675486867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BAF-4677-92B0-6482CD79AF53}"/>
                </c:ext>
              </c:extLst>
            </c:dLbl>
            <c:dLbl>
              <c:idx val="3"/>
              <c:layout>
                <c:manualLayout>
                  <c:x val="4.7959654147893251E-2"/>
                  <c:y val="-1.46597078150088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BAF-4677-92B0-6482CD79AF53}"/>
                </c:ext>
              </c:extLst>
            </c:dLbl>
            <c:dLbl>
              <c:idx val="4"/>
              <c:layout>
                <c:manualLayout>
                  <c:x val="5.5179642252378362E-2"/>
                  <c:y val="-7.0990134801546707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BAF-4677-92B0-6482CD79AF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Munka1!$F$20:$F$24</c:f>
              <c:strCache>
                <c:ptCount val="5"/>
                <c:pt idx="0">
                  <c:v>Szakcikk</c:v>
                </c:pt>
                <c:pt idx="1">
                  <c:v>Konferenciatanulmány</c:v>
                </c:pt>
                <c:pt idx="2">
                  <c:v>Könyvfejezet</c:v>
                </c:pt>
                <c:pt idx="3">
                  <c:v>Recenzió</c:v>
                </c:pt>
                <c:pt idx="4">
                  <c:v>Egyéb</c:v>
                </c:pt>
              </c:strCache>
            </c:strRef>
          </c:cat>
          <c:val>
            <c:numRef>
              <c:f>Munka1!$G$20:$G$24</c:f>
              <c:numCache>
                <c:formatCode>General</c:formatCode>
                <c:ptCount val="5"/>
                <c:pt idx="0">
                  <c:v>221</c:v>
                </c:pt>
                <c:pt idx="1">
                  <c:v>28</c:v>
                </c:pt>
                <c:pt idx="2">
                  <c:v>27</c:v>
                </c:pt>
                <c:pt idx="3">
                  <c:v>16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BAF-4677-92B0-6482CD79AF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hu-HU" sz="1800" dirty="0" err="1">
                <a:solidFill>
                  <a:schemeClr val="tx1"/>
                </a:solidFill>
                <a:latin typeface="Calibri "/>
              </a:rPr>
              <a:t>Scopus</a:t>
            </a:r>
            <a:r>
              <a:rPr lang="hu-HU" sz="1800" dirty="0">
                <a:solidFill>
                  <a:schemeClr val="tx1"/>
                </a:solidFill>
                <a:latin typeface="Calibri "/>
              </a:rPr>
              <a:t> közleménytípusai</a:t>
            </a:r>
            <a:endParaRPr lang="en-US" sz="1800" dirty="0">
              <a:solidFill>
                <a:schemeClr val="tx1"/>
              </a:solidFill>
              <a:latin typeface="Calibri 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640761142266571"/>
          <c:y val="0.20564572894297303"/>
          <c:w val="0.810602269791181"/>
          <c:h val="0.4782835242185635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4000"/>
                    </a:schemeClr>
                  </a:gs>
                  <a:gs pos="100000">
                    <a:schemeClr val="accent1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C80-4080-99A8-09EF7AB024B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4000"/>
                    </a:schemeClr>
                  </a:gs>
                  <a:gs pos="100000">
                    <a:schemeClr val="accent2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C80-4080-99A8-09EF7AB024B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4000"/>
                    </a:schemeClr>
                  </a:gs>
                  <a:gs pos="100000">
                    <a:schemeClr val="accent3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C80-4080-99A8-09EF7AB024B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4000"/>
                    </a:schemeClr>
                  </a:gs>
                  <a:gs pos="100000">
                    <a:schemeClr val="accent4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AC80-4080-99A8-09EF7AB024BE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4000"/>
                    </a:schemeClr>
                  </a:gs>
                  <a:gs pos="100000">
                    <a:schemeClr val="accent5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AC80-4080-99A8-09EF7AB024BE}"/>
              </c:ext>
            </c:extLst>
          </c:dPt>
          <c:dLbls>
            <c:dLbl>
              <c:idx val="0"/>
              <c:layout>
                <c:manualLayout>
                  <c:x val="5.4296806649168855E-3"/>
                  <c:y val="-1.05807086614173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C80-4080-99A8-09EF7AB024BE}"/>
                </c:ext>
              </c:extLst>
            </c:dLbl>
            <c:dLbl>
              <c:idx val="1"/>
              <c:layout>
                <c:manualLayout>
                  <c:x val="-1.5256014873140858E-2"/>
                  <c:y val="-0.1111027267424904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C80-4080-99A8-09EF7AB024BE}"/>
                </c:ext>
              </c:extLst>
            </c:dLbl>
            <c:dLbl>
              <c:idx val="2"/>
              <c:layout>
                <c:manualLayout>
                  <c:x val="1.8237428430693172E-2"/>
                  <c:y val="-1.214995803676919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C80-4080-99A8-09EF7AB024BE}"/>
                </c:ext>
              </c:extLst>
            </c:dLbl>
            <c:dLbl>
              <c:idx val="3"/>
              <c:layout>
                <c:manualLayout>
                  <c:x val="1.5881740438626939E-2"/>
                  <c:y val="-5.2820287436552687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C80-4080-99A8-09EF7AB024BE}"/>
                </c:ext>
              </c:extLst>
            </c:dLbl>
            <c:dLbl>
              <c:idx val="4"/>
              <c:layout>
                <c:manualLayout>
                  <c:x val="2.1801528643393801E-2"/>
                  <c:y val="-7.79884755293302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C80-4080-99A8-09EF7AB024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Calibri 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Munka1!$D$69:$D$73</c:f>
              <c:strCache>
                <c:ptCount val="5"/>
                <c:pt idx="0">
                  <c:v>Szakcikk</c:v>
                </c:pt>
                <c:pt idx="1">
                  <c:v>Konferencia tanulmány</c:v>
                </c:pt>
                <c:pt idx="2">
                  <c:v>Könyvfejezet</c:v>
                </c:pt>
                <c:pt idx="3">
                  <c:v>Recenzió</c:v>
                </c:pt>
                <c:pt idx="4">
                  <c:v>Egyéb</c:v>
                </c:pt>
              </c:strCache>
            </c:strRef>
          </c:cat>
          <c:val>
            <c:numRef>
              <c:f>Munka1!$E$69:$E$73</c:f>
              <c:numCache>
                <c:formatCode>General</c:formatCode>
                <c:ptCount val="5"/>
                <c:pt idx="0">
                  <c:v>298</c:v>
                </c:pt>
                <c:pt idx="1">
                  <c:v>139</c:v>
                </c:pt>
                <c:pt idx="2">
                  <c:v>28</c:v>
                </c:pt>
                <c:pt idx="3">
                  <c:v>23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C80-4080-99A8-09EF7AB024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Calibri 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Calibri "/>
                <a:ea typeface="+mn-ea"/>
                <a:cs typeface="+mn-cs"/>
              </a:defRPr>
            </a:pPr>
            <a:r>
              <a:rPr lang="hu-HU" sz="1800" dirty="0" smtClean="0">
                <a:solidFill>
                  <a:schemeClr val="tx1"/>
                </a:solidFill>
                <a:latin typeface="Calibri "/>
              </a:rPr>
              <a:t>Fogalmak</a:t>
            </a:r>
            <a:endParaRPr lang="en-US" sz="1800" dirty="0">
              <a:solidFill>
                <a:schemeClr val="tx1"/>
              </a:solidFill>
              <a:latin typeface="Calibri 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Calibri 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Munka1!$C$68</c:f>
              <c:strCache>
                <c:ptCount val="1"/>
                <c:pt idx="0">
                  <c:v>1990-1999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Munka1!$B$69:$B$85</c:f>
              <c:strCache>
                <c:ptCount val="17"/>
                <c:pt idx="0">
                  <c:v>magkönyvtárak</c:v>
                </c:pt>
                <c:pt idx="1">
                  <c:v>ökológiai lábnyom</c:v>
                </c:pt>
                <c:pt idx="2">
                  <c:v>zöldkönyvtári/fenntarthatósági stratégia</c:v>
                </c:pt>
                <c:pt idx="3">
                  <c:v>környezeti felelősség</c:v>
                </c:pt>
                <c:pt idx="4">
                  <c:v>kulturális fenntarthatóság</c:v>
                </c:pt>
                <c:pt idx="5">
                  <c:v>fenntarthatósági gyakorlatok</c:v>
                </c:pt>
                <c:pt idx="6">
                  <c:v>zöld információs műveltség</c:v>
                </c:pt>
                <c:pt idx="7">
                  <c:v>management</c:v>
                </c:pt>
                <c:pt idx="8">
                  <c:v>információs műveltség</c:v>
                </c:pt>
                <c:pt idx="9">
                  <c:v>információs és kommunikációs technológiák</c:v>
                </c:pt>
                <c:pt idx="10">
                  <c:v> zöld könyvtárak</c:v>
                </c:pt>
                <c:pt idx="11">
                  <c:v>könyvtári épületek</c:v>
                </c:pt>
                <c:pt idx="12">
                  <c:v>nyílt hozzáférés</c:v>
                </c:pt>
                <c:pt idx="13">
                  <c:v>zöld mozgalom</c:v>
                </c:pt>
                <c:pt idx="14">
                  <c:v>digitális könyvtár</c:v>
                </c:pt>
                <c:pt idx="15">
                  <c:v>szolgáltatások/programok</c:v>
                </c:pt>
                <c:pt idx="16">
                  <c:v>információhoz való hozzáférés</c:v>
                </c:pt>
              </c:strCache>
            </c:strRef>
          </c:cat>
          <c:val>
            <c:numRef>
              <c:f>Munka1!$C$69:$C$85</c:f>
              <c:numCache>
                <c:formatCode>General</c:formatCode>
                <c:ptCount val="17"/>
                <c:pt idx="1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D2-4883-967F-628CEEDCC0A5}"/>
            </c:ext>
          </c:extLst>
        </c:ser>
        <c:ser>
          <c:idx val="1"/>
          <c:order val="1"/>
          <c:tx>
            <c:strRef>
              <c:f>Munka1!$D$68</c:f>
              <c:strCache>
                <c:ptCount val="1"/>
                <c:pt idx="0">
                  <c:v>2000-2009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Munka1!$B$69:$B$85</c:f>
              <c:strCache>
                <c:ptCount val="17"/>
                <c:pt idx="0">
                  <c:v>magkönyvtárak</c:v>
                </c:pt>
                <c:pt idx="1">
                  <c:v>ökológiai lábnyom</c:v>
                </c:pt>
                <c:pt idx="2">
                  <c:v>zöldkönyvtári/fenntarthatósági stratégia</c:v>
                </c:pt>
                <c:pt idx="3">
                  <c:v>környezeti felelősség</c:v>
                </c:pt>
                <c:pt idx="4">
                  <c:v>kulturális fenntarthatóság</c:v>
                </c:pt>
                <c:pt idx="5">
                  <c:v>fenntarthatósági gyakorlatok</c:v>
                </c:pt>
                <c:pt idx="6">
                  <c:v>zöld információs műveltség</c:v>
                </c:pt>
                <c:pt idx="7">
                  <c:v>management</c:v>
                </c:pt>
                <c:pt idx="8">
                  <c:v>információs műveltség</c:v>
                </c:pt>
                <c:pt idx="9">
                  <c:v>információs és kommunikációs technológiák</c:v>
                </c:pt>
                <c:pt idx="10">
                  <c:v> zöld könyvtárak</c:v>
                </c:pt>
                <c:pt idx="11">
                  <c:v>könyvtári épületek</c:v>
                </c:pt>
                <c:pt idx="12">
                  <c:v>nyílt hozzáférés</c:v>
                </c:pt>
                <c:pt idx="13">
                  <c:v>zöld mozgalom</c:v>
                </c:pt>
                <c:pt idx="14">
                  <c:v>digitális könyvtár</c:v>
                </c:pt>
                <c:pt idx="15">
                  <c:v>szolgáltatások/programok</c:v>
                </c:pt>
                <c:pt idx="16">
                  <c:v>információhoz való hozzáférés</c:v>
                </c:pt>
              </c:strCache>
            </c:strRef>
          </c:cat>
          <c:val>
            <c:numRef>
              <c:f>Munka1!$D$69:$D$85</c:f>
              <c:numCache>
                <c:formatCode>General</c:formatCode>
                <c:ptCount val="17"/>
                <c:pt idx="3">
                  <c:v>1</c:v>
                </c:pt>
                <c:pt idx="6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1</c:v>
                </c:pt>
                <c:pt idx="12">
                  <c:v>2</c:v>
                </c:pt>
                <c:pt idx="13">
                  <c:v>6</c:v>
                </c:pt>
                <c:pt idx="14">
                  <c:v>7</c:v>
                </c:pt>
                <c:pt idx="15">
                  <c:v>0</c:v>
                </c:pt>
                <c:pt idx="1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D2-4883-967F-628CEEDCC0A5}"/>
            </c:ext>
          </c:extLst>
        </c:ser>
        <c:ser>
          <c:idx val="2"/>
          <c:order val="2"/>
          <c:tx>
            <c:strRef>
              <c:f>Munka1!$E$68</c:f>
              <c:strCache>
                <c:ptCount val="1"/>
                <c:pt idx="0">
                  <c:v>2010-2019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Munka1!$B$69:$B$85</c:f>
              <c:strCache>
                <c:ptCount val="17"/>
                <c:pt idx="0">
                  <c:v>magkönyvtárak</c:v>
                </c:pt>
                <c:pt idx="1">
                  <c:v>ökológiai lábnyom</c:v>
                </c:pt>
                <c:pt idx="2">
                  <c:v>zöldkönyvtári/fenntarthatósági stratégia</c:v>
                </c:pt>
                <c:pt idx="3">
                  <c:v>környezeti felelősség</c:v>
                </c:pt>
                <c:pt idx="4">
                  <c:v>kulturális fenntarthatóság</c:v>
                </c:pt>
                <c:pt idx="5">
                  <c:v>fenntarthatósági gyakorlatok</c:v>
                </c:pt>
                <c:pt idx="6">
                  <c:v>zöld információs műveltség</c:v>
                </c:pt>
                <c:pt idx="7">
                  <c:v>management</c:v>
                </c:pt>
                <c:pt idx="8">
                  <c:v>információs műveltség</c:v>
                </c:pt>
                <c:pt idx="9">
                  <c:v>információs és kommunikációs technológiák</c:v>
                </c:pt>
                <c:pt idx="10">
                  <c:v> zöld könyvtárak</c:v>
                </c:pt>
                <c:pt idx="11">
                  <c:v>könyvtári épületek</c:v>
                </c:pt>
                <c:pt idx="12">
                  <c:v>nyílt hozzáférés</c:v>
                </c:pt>
                <c:pt idx="13">
                  <c:v>zöld mozgalom</c:v>
                </c:pt>
                <c:pt idx="14">
                  <c:v>digitális könyvtár</c:v>
                </c:pt>
                <c:pt idx="15">
                  <c:v>szolgáltatások/programok</c:v>
                </c:pt>
                <c:pt idx="16">
                  <c:v>információhoz való hozzáférés</c:v>
                </c:pt>
              </c:strCache>
            </c:strRef>
          </c:cat>
          <c:val>
            <c:numRef>
              <c:f>Munka1!$E$69:$E$85</c:f>
              <c:numCache>
                <c:formatCode>General</c:formatCode>
                <c:ptCount val="17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  <c:pt idx="5">
                  <c:v>5</c:v>
                </c:pt>
                <c:pt idx="6">
                  <c:v>4</c:v>
                </c:pt>
                <c:pt idx="7">
                  <c:v>2</c:v>
                </c:pt>
                <c:pt idx="8">
                  <c:v>6</c:v>
                </c:pt>
                <c:pt idx="9">
                  <c:v>8</c:v>
                </c:pt>
                <c:pt idx="10">
                  <c:v>9</c:v>
                </c:pt>
                <c:pt idx="11">
                  <c:v>11</c:v>
                </c:pt>
                <c:pt idx="12">
                  <c:v>12</c:v>
                </c:pt>
                <c:pt idx="13">
                  <c:v>2</c:v>
                </c:pt>
                <c:pt idx="14">
                  <c:v>14</c:v>
                </c:pt>
                <c:pt idx="15">
                  <c:v>17</c:v>
                </c:pt>
                <c:pt idx="1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D2-4883-967F-628CEEDCC0A5}"/>
            </c:ext>
          </c:extLst>
        </c:ser>
        <c:ser>
          <c:idx val="3"/>
          <c:order val="3"/>
          <c:tx>
            <c:strRef>
              <c:f>Munka1!$F$68</c:f>
              <c:strCache>
                <c:ptCount val="1"/>
                <c:pt idx="0">
                  <c:v>2020-2023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Munka1!$B$69:$B$85</c:f>
              <c:strCache>
                <c:ptCount val="17"/>
                <c:pt idx="0">
                  <c:v>magkönyvtárak</c:v>
                </c:pt>
                <c:pt idx="1">
                  <c:v>ökológiai lábnyom</c:v>
                </c:pt>
                <c:pt idx="2">
                  <c:v>zöldkönyvtári/fenntarthatósági stratégia</c:v>
                </c:pt>
                <c:pt idx="3">
                  <c:v>környezeti felelősség</c:v>
                </c:pt>
                <c:pt idx="4">
                  <c:v>kulturális fenntarthatóság</c:v>
                </c:pt>
                <c:pt idx="5">
                  <c:v>fenntarthatósági gyakorlatok</c:v>
                </c:pt>
                <c:pt idx="6">
                  <c:v>zöld információs műveltség</c:v>
                </c:pt>
                <c:pt idx="7">
                  <c:v>management</c:v>
                </c:pt>
                <c:pt idx="8">
                  <c:v>információs műveltség</c:v>
                </c:pt>
                <c:pt idx="9">
                  <c:v>információs és kommunikációs technológiák</c:v>
                </c:pt>
                <c:pt idx="10">
                  <c:v> zöld könyvtárak</c:v>
                </c:pt>
                <c:pt idx="11">
                  <c:v>könyvtári épületek</c:v>
                </c:pt>
                <c:pt idx="12">
                  <c:v>nyílt hozzáférés</c:v>
                </c:pt>
                <c:pt idx="13">
                  <c:v>zöld mozgalom</c:v>
                </c:pt>
                <c:pt idx="14">
                  <c:v>digitális könyvtár</c:v>
                </c:pt>
                <c:pt idx="15">
                  <c:v>szolgáltatások/programok</c:v>
                </c:pt>
                <c:pt idx="16">
                  <c:v>információhoz való hozzáférés</c:v>
                </c:pt>
              </c:strCache>
            </c:strRef>
          </c:cat>
          <c:val>
            <c:numRef>
              <c:f>Munka1!$F$69:$F$85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5</c:v>
                </c:pt>
                <c:pt idx="8">
                  <c:v>4</c:v>
                </c:pt>
                <c:pt idx="9">
                  <c:v>3</c:v>
                </c:pt>
                <c:pt idx="10">
                  <c:v>3</c:v>
                </c:pt>
                <c:pt idx="11">
                  <c:v>5</c:v>
                </c:pt>
                <c:pt idx="12">
                  <c:v>4</c:v>
                </c:pt>
                <c:pt idx="13">
                  <c:v>3</c:v>
                </c:pt>
                <c:pt idx="14">
                  <c:v>4</c:v>
                </c:pt>
                <c:pt idx="15">
                  <c:v>9</c:v>
                </c:pt>
                <c:pt idx="16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D2-4883-967F-628CEEDCC0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8031471"/>
        <c:axId val="338032303"/>
      </c:barChart>
      <c:catAx>
        <c:axId val="3380314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Calibri "/>
                <a:ea typeface="+mn-ea"/>
                <a:cs typeface="+mn-cs"/>
              </a:defRPr>
            </a:pPr>
            <a:endParaRPr lang="en-US"/>
          </a:p>
        </c:txPr>
        <c:crossAx val="338032303"/>
        <c:crosses val="autoZero"/>
        <c:auto val="1"/>
        <c:lblAlgn val="ctr"/>
        <c:lblOffset val="100"/>
        <c:noMultiLvlLbl val="0"/>
      </c:catAx>
      <c:valAx>
        <c:axId val="3380323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031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Calibri 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0260A-3847-498D-BBE8-863C260AFEE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396A2-A817-4C1D-8EF3-1C93FCE11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08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857C-4849-423B-B132-4B7A50EC9E4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F83731E-5963-4CC3-9A5A-968BD8A4C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55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857C-4849-423B-B132-4B7A50EC9E4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83731E-5963-4CC3-9A5A-968BD8A4C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8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857C-4849-423B-B132-4B7A50EC9E4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83731E-5963-4CC3-9A5A-968BD8A4C68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737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857C-4849-423B-B132-4B7A50EC9E4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83731E-5963-4CC3-9A5A-968BD8A4C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69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857C-4849-423B-B132-4B7A50EC9E4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83731E-5963-4CC3-9A5A-968BD8A4C68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9041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857C-4849-423B-B132-4B7A50EC9E4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83731E-5963-4CC3-9A5A-968BD8A4C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55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857C-4849-423B-B132-4B7A50EC9E4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731E-5963-4CC3-9A5A-968BD8A4C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54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857C-4849-423B-B132-4B7A50EC9E4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731E-5963-4CC3-9A5A-968BD8A4C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17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857C-4849-423B-B132-4B7A50EC9E4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731E-5963-4CC3-9A5A-968BD8A4C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857C-4849-423B-B132-4B7A50EC9E4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83731E-5963-4CC3-9A5A-968BD8A4C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7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857C-4849-423B-B132-4B7A50EC9E4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83731E-5963-4CC3-9A5A-968BD8A4C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9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857C-4849-423B-B132-4B7A50EC9E4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83731E-5963-4CC3-9A5A-968BD8A4C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9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857C-4849-423B-B132-4B7A50EC9E4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731E-5963-4CC3-9A5A-968BD8A4C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3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857C-4849-423B-B132-4B7A50EC9E4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731E-5963-4CC3-9A5A-968BD8A4C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7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857C-4849-423B-B132-4B7A50EC9E4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731E-5963-4CC3-9A5A-968BD8A4C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34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857C-4849-423B-B132-4B7A50EC9E4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83731E-5963-4CC3-9A5A-968BD8A4C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0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4857C-4849-423B-B132-4B7A50EC9E4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F83731E-5963-4CC3-9A5A-968BD8A4C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0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89213" y="1147579"/>
            <a:ext cx="8915399" cy="2262781"/>
          </a:xfrm>
        </p:spPr>
        <p:txBody>
          <a:bodyPr>
            <a:noAutofit/>
          </a:bodyPr>
          <a:lstStyle/>
          <a:p>
            <a:r>
              <a:rPr lang="en-US" sz="3600" dirty="0">
                <a:latin typeface="Calibri "/>
              </a:rPr>
              <a:t>A </a:t>
            </a:r>
            <a:r>
              <a:rPr lang="en-US" sz="3600" dirty="0" err="1">
                <a:latin typeface="Calibri "/>
              </a:rPr>
              <a:t>fenntartható</a:t>
            </a:r>
            <a:r>
              <a:rPr lang="en-US" sz="3600" dirty="0">
                <a:latin typeface="Calibri "/>
              </a:rPr>
              <a:t> </a:t>
            </a:r>
            <a:r>
              <a:rPr lang="en-US" sz="3600" dirty="0" err="1">
                <a:latin typeface="Calibri "/>
              </a:rPr>
              <a:t>fejlődés</a:t>
            </a:r>
            <a:r>
              <a:rPr lang="en-US" sz="3600" dirty="0">
                <a:latin typeface="Calibri "/>
              </a:rPr>
              <a:t> </a:t>
            </a:r>
            <a:r>
              <a:rPr lang="en-US" sz="3600" dirty="0" err="1">
                <a:latin typeface="Calibri "/>
              </a:rPr>
              <a:t>fogalmának</a:t>
            </a:r>
            <a:r>
              <a:rPr lang="en-US" sz="3600" dirty="0">
                <a:latin typeface="Calibri "/>
              </a:rPr>
              <a:t> </a:t>
            </a:r>
            <a:r>
              <a:rPr lang="en-US" sz="3600" dirty="0" err="1">
                <a:latin typeface="Calibri "/>
              </a:rPr>
              <a:t>megjelenése</a:t>
            </a:r>
            <a:r>
              <a:rPr lang="en-US" sz="3600" dirty="0">
                <a:latin typeface="Calibri "/>
              </a:rPr>
              <a:t> </a:t>
            </a:r>
            <a:r>
              <a:rPr lang="en-US" sz="3600" dirty="0" err="1">
                <a:latin typeface="Calibri "/>
              </a:rPr>
              <a:t>és</a:t>
            </a:r>
            <a:r>
              <a:rPr lang="en-US" sz="3600" dirty="0">
                <a:latin typeface="Calibri "/>
              </a:rPr>
              <a:t> </a:t>
            </a:r>
            <a:r>
              <a:rPr lang="en-US" sz="3600" dirty="0" err="1">
                <a:latin typeface="Calibri "/>
              </a:rPr>
              <a:t>változásának</a:t>
            </a:r>
            <a:r>
              <a:rPr lang="en-US" sz="3600" dirty="0">
                <a:latin typeface="Calibri "/>
              </a:rPr>
              <a:t> </a:t>
            </a:r>
            <a:r>
              <a:rPr lang="en-US" sz="3600" dirty="0" err="1">
                <a:latin typeface="Calibri "/>
              </a:rPr>
              <a:t>folyamata</a:t>
            </a:r>
            <a:r>
              <a:rPr lang="en-US" sz="3600" dirty="0">
                <a:latin typeface="Calibri "/>
              </a:rPr>
              <a:t> a </a:t>
            </a:r>
            <a:r>
              <a:rPr lang="en-US" sz="3600" dirty="0" err="1">
                <a:latin typeface="Calibri "/>
              </a:rPr>
              <a:t>könyvtár</a:t>
            </a:r>
            <a:r>
              <a:rPr lang="en-US" sz="3600" dirty="0">
                <a:latin typeface="Calibri "/>
              </a:rPr>
              <a:t>- </a:t>
            </a:r>
            <a:r>
              <a:rPr lang="en-US" sz="3600" dirty="0" err="1">
                <a:latin typeface="Calibri "/>
              </a:rPr>
              <a:t>és</a:t>
            </a:r>
            <a:r>
              <a:rPr lang="en-US" sz="3600" dirty="0">
                <a:latin typeface="Calibri "/>
              </a:rPr>
              <a:t> </a:t>
            </a:r>
            <a:r>
              <a:rPr lang="en-US" sz="3600" dirty="0" err="1">
                <a:latin typeface="Calibri "/>
              </a:rPr>
              <a:t>információtudomány</a:t>
            </a:r>
            <a:r>
              <a:rPr lang="en-US" sz="3600" dirty="0">
                <a:latin typeface="Calibri "/>
              </a:rPr>
              <a:t> </a:t>
            </a:r>
            <a:r>
              <a:rPr lang="en-US" sz="3600" dirty="0" err="1">
                <a:latin typeface="Calibri "/>
              </a:rPr>
              <a:t>területén</a:t>
            </a:r>
            <a:r>
              <a:rPr lang="en-US" sz="3600" dirty="0">
                <a:latin typeface="Calibri "/>
              </a:rPr>
              <a:t>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>
                <a:solidFill>
                  <a:schemeClr val="tx1"/>
                </a:solidFill>
                <a:latin typeface="Calibri "/>
              </a:rPr>
              <a:t>Pataki Fruzsina</a:t>
            </a:r>
            <a:br>
              <a:rPr lang="hu-HU" dirty="0">
                <a:solidFill>
                  <a:schemeClr val="tx1"/>
                </a:solidFill>
                <a:latin typeface="Calibri "/>
              </a:rPr>
            </a:br>
            <a:r>
              <a:rPr lang="hu-HU" dirty="0">
                <a:solidFill>
                  <a:schemeClr val="tx1"/>
                </a:solidFill>
                <a:latin typeface="Calibri "/>
              </a:rPr>
              <a:t>ELTE Egyetemi Könyvtár és Levéltár Gyűjteményszervezési Osztály</a:t>
            </a:r>
          </a:p>
          <a:p>
            <a:endParaRPr lang="hu-HU" dirty="0" smtClean="0"/>
          </a:p>
          <a:p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3876136" y="6374919"/>
            <a:ext cx="8315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latin typeface="Calibri "/>
              </a:rPr>
              <a:t>Valóságos könyvtár – könyvtári valóság VI. 2023. november 29.</a:t>
            </a:r>
            <a:endParaRPr lang="en-US" sz="1600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86824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u-HU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hu-HU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hu-HU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hu-HU" sz="4800" dirty="0" smtClean="0">
                <a:solidFill>
                  <a:schemeClr val="tx1"/>
                </a:solidFill>
                <a:latin typeface="Calibri "/>
              </a:rPr>
              <a:t>Köszönöm a figyelmet!</a:t>
            </a:r>
            <a:endParaRPr lang="en-US" sz="4800" dirty="0">
              <a:solidFill>
                <a:schemeClr val="tx1"/>
              </a:solidFill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154611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>
                <a:solidFill>
                  <a:schemeClr val="tx1"/>
                </a:solidFill>
                <a:latin typeface="Calibri "/>
              </a:rPr>
              <a:t>A fenntartható </a:t>
            </a:r>
            <a:r>
              <a:rPr lang="hu-HU" sz="4000" dirty="0">
                <a:solidFill>
                  <a:schemeClr val="tx1"/>
                </a:solidFill>
                <a:latin typeface="Calibri "/>
              </a:rPr>
              <a:t>fejlődés fogalma</a:t>
            </a:r>
            <a:endParaRPr lang="en-US" sz="4000" dirty="0">
              <a:solidFill>
                <a:schemeClr val="tx1"/>
              </a:solidFill>
              <a:latin typeface="Calibri 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83743" y="1905000"/>
            <a:ext cx="9442899" cy="4396596"/>
          </a:xfrm>
        </p:spPr>
        <p:txBody>
          <a:bodyPr/>
          <a:lstStyle/>
          <a:p>
            <a:r>
              <a:rPr lang="hu-HU" sz="2400" dirty="0">
                <a:solidFill>
                  <a:schemeClr val="tx1"/>
                </a:solidFill>
                <a:latin typeface="Calibri "/>
              </a:rPr>
              <a:t>1972 – Egyesült Nemzetek Szervezete által rendezett konferencián Stockholmban</a:t>
            </a:r>
          </a:p>
          <a:p>
            <a:pPr lvl="1"/>
            <a:r>
              <a:rPr lang="hu-HU" sz="2400" dirty="0">
                <a:solidFill>
                  <a:schemeClr val="tx1"/>
                </a:solidFill>
                <a:latin typeface="Calibri "/>
              </a:rPr>
              <a:t>Első globális jellegű tanácskozás a környezetvédelemről</a:t>
            </a:r>
          </a:p>
          <a:p>
            <a:pPr lvl="1"/>
            <a:r>
              <a:rPr lang="hu-HU" sz="2400" dirty="0">
                <a:solidFill>
                  <a:schemeClr val="tx1"/>
                </a:solidFill>
                <a:latin typeface="Calibri "/>
              </a:rPr>
              <a:t>ENSZ Környezeti </a:t>
            </a:r>
            <a:r>
              <a:rPr lang="hu-HU" sz="2400" dirty="0" smtClean="0">
                <a:solidFill>
                  <a:schemeClr val="tx1"/>
                </a:solidFill>
                <a:latin typeface="Calibri "/>
              </a:rPr>
              <a:t>Programja</a:t>
            </a:r>
            <a:endParaRPr lang="hu-HU" sz="2400" dirty="0">
              <a:solidFill>
                <a:schemeClr val="tx1"/>
              </a:solidFill>
              <a:latin typeface="Calibri "/>
            </a:endParaRPr>
          </a:p>
          <a:p>
            <a:pPr lvl="1"/>
            <a:r>
              <a:rPr lang="hu-HU" sz="2400" dirty="0">
                <a:solidFill>
                  <a:schemeClr val="tx1"/>
                </a:solidFill>
                <a:latin typeface="Calibri "/>
              </a:rPr>
              <a:t>Cél, hogy a fejlődő országokban elősegítse a fenntartható fejlődés megteremtéséhez szükséges feltételeket</a:t>
            </a:r>
          </a:p>
          <a:p>
            <a:r>
              <a:rPr lang="hu-HU" sz="2400" dirty="0">
                <a:solidFill>
                  <a:schemeClr val="tx1"/>
                </a:solidFill>
                <a:latin typeface="Calibri "/>
              </a:rPr>
              <a:t>1987 - ENSZ Közgyűlés kezdeményezésére a </a:t>
            </a:r>
          </a:p>
          <a:p>
            <a:pPr lvl="1"/>
            <a:r>
              <a:rPr lang="hu-HU" sz="2400" dirty="0">
                <a:solidFill>
                  <a:schemeClr val="tx1"/>
                </a:solidFill>
                <a:latin typeface="Calibri "/>
              </a:rPr>
              <a:t>Környezet és Fejlődés Világbizottsága  kiadta </a:t>
            </a:r>
            <a:r>
              <a:rPr lang="hu-HU" sz="2400" dirty="0" smtClean="0">
                <a:solidFill>
                  <a:schemeClr val="tx1"/>
                </a:solidFill>
                <a:latin typeface="Calibri "/>
              </a:rPr>
              <a:t>a </a:t>
            </a:r>
          </a:p>
          <a:p>
            <a:pPr marL="457200" lvl="1" indent="0">
              <a:buNone/>
            </a:pPr>
            <a:r>
              <a:rPr lang="hu-HU" sz="2400" dirty="0" smtClean="0">
                <a:solidFill>
                  <a:schemeClr val="tx1"/>
                </a:solidFill>
                <a:latin typeface="Calibri "/>
              </a:rPr>
              <a:t>Közös </a:t>
            </a:r>
            <a:r>
              <a:rPr lang="hu-HU" sz="2400" dirty="0">
                <a:solidFill>
                  <a:schemeClr val="tx1"/>
                </a:solidFill>
                <a:latin typeface="Calibri "/>
              </a:rPr>
              <a:t>jövőnk c. dokumentumot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0109" y="4645326"/>
            <a:ext cx="3289748" cy="205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92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2703" y="624110"/>
            <a:ext cx="9805208" cy="1280890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Calibri "/>
              </a:rPr>
              <a:t>Negyedik</a:t>
            </a:r>
            <a:r>
              <a:rPr lang="en-US" dirty="0">
                <a:solidFill>
                  <a:schemeClr val="tx1"/>
                </a:solidFill>
                <a:latin typeface="Calibri 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 "/>
              </a:rPr>
              <a:t>pillér</a:t>
            </a:r>
            <a:r>
              <a:rPr lang="en-US" dirty="0">
                <a:solidFill>
                  <a:schemeClr val="tx1"/>
                </a:solidFill>
                <a:latin typeface="Calibri "/>
              </a:rPr>
              <a:t>: a </a:t>
            </a:r>
            <a:r>
              <a:rPr lang="en-US" dirty="0" err="1">
                <a:solidFill>
                  <a:schemeClr val="tx1"/>
                </a:solidFill>
                <a:latin typeface="Calibri "/>
              </a:rPr>
              <a:t>kulturális</a:t>
            </a:r>
            <a:r>
              <a:rPr lang="en-US" dirty="0">
                <a:solidFill>
                  <a:schemeClr val="tx1"/>
                </a:solidFill>
                <a:latin typeface="Calibri 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 "/>
              </a:rPr>
              <a:t>fenntarthatóság</a:t>
            </a:r>
            <a:endParaRPr lang="en-US" dirty="0">
              <a:solidFill>
                <a:schemeClr val="tx1"/>
              </a:solidFill>
              <a:latin typeface="Calibri 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30724" y="1685026"/>
            <a:ext cx="9808234" cy="5172973"/>
          </a:xfrm>
        </p:spPr>
        <p:txBody>
          <a:bodyPr>
            <a:noAutofit/>
          </a:bodyPr>
          <a:lstStyle/>
          <a:p>
            <a:r>
              <a:rPr lang="hu-HU" sz="2400" dirty="0">
                <a:solidFill>
                  <a:schemeClr val="tx1"/>
                </a:solidFill>
                <a:latin typeface="Calibri "/>
              </a:rPr>
              <a:t>A kultúra megőrzésének és fenntartásának a gondolatát foglalja magában</a:t>
            </a:r>
          </a:p>
          <a:p>
            <a:r>
              <a:rPr lang="hu-HU" sz="2400" dirty="0">
                <a:solidFill>
                  <a:schemeClr val="tx1"/>
                </a:solidFill>
                <a:latin typeface="Calibri "/>
              </a:rPr>
              <a:t>A társadalmi pillér része</a:t>
            </a:r>
          </a:p>
          <a:p>
            <a:r>
              <a:rPr lang="hu-HU" sz="2400" dirty="0">
                <a:solidFill>
                  <a:schemeClr val="tx1"/>
                </a:solidFill>
                <a:latin typeface="Calibri "/>
              </a:rPr>
              <a:t>Anyagi → épületek, műtárgyak, helyszínek</a:t>
            </a:r>
          </a:p>
          <a:p>
            <a:r>
              <a:rPr lang="hu-HU" sz="2400" dirty="0">
                <a:solidFill>
                  <a:schemeClr val="tx1"/>
                </a:solidFill>
                <a:latin typeface="Calibri "/>
              </a:rPr>
              <a:t>Immateriális→ nyelv, hagyományok, tudás</a:t>
            </a:r>
          </a:p>
          <a:p>
            <a:r>
              <a:rPr lang="hu-HU" sz="2400" dirty="0">
                <a:solidFill>
                  <a:schemeClr val="tx1"/>
                </a:solidFill>
                <a:latin typeface="Calibri "/>
              </a:rPr>
              <a:t>Segít megőrizni a világ, és ezen belül egy-egy ország kulturális sokszínűségét</a:t>
            </a:r>
          </a:p>
          <a:p>
            <a:r>
              <a:rPr lang="hu-HU" sz="2400" dirty="0">
                <a:solidFill>
                  <a:schemeClr val="tx1"/>
                </a:solidFill>
                <a:latin typeface="Calibri "/>
              </a:rPr>
              <a:t>Segít biztosítani, hogy a jövő generációi is élvezzék a hagyományokat</a:t>
            </a:r>
          </a:p>
          <a:p>
            <a:r>
              <a:rPr lang="hu-HU" sz="2400" dirty="0">
                <a:solidFill>
                  <a:schemeClr val="tx1"/>
                </a:solidFill>
                <a:latin typeface="Calibri "/>
              </a:rPr>
              <a:t>A kulturális sokféleség hozzájárul a bolygó ökoszisztémáinak védelméhez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79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302901" cy="1280890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Calibri "/>
              </a:rPr>
              <a:t>Negyedik</a:t>
            </a:r>
            <a:r>
              <a:rPr lang="en-US" dirty="0">
                <a:solidFill>
                  <a:schemeClr val="tx1"/>
                </a:solidFill>
                <a:latin typeface="Calibri 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 "/>
              </a:rPr>
              <a:t>pillér</a:t>
            </a:r>
            <a:r>
              <a:rPr lang="en-US" dirty="0">
                <a:solidFill>
                  <a:schemeClr val="tx1"/>
                </a:solidFill>
                <a:latin typeface="Calibri "/>
              </a:rPr>
              <a:t>: a </a:t>
            </a:r>
            <a:r>
              <a:rPr lang="en-US" dirty="0" err="1">
                <a:solidFill>
                  <a:schemeClr val="tx1"/>
                </a:solidFill>
                <a:latin typeface="Calibri "/>
              </a:rPr>
              <a:t>kulturális</a:t>
            </a:r>
            <a:r>
              <a:rPr lang="en-US" dirty="0">
                <a:solidFill>
                  <a:schemeClr val="tx1"/>
                </a:solidFill>
                <a:latin typeface="Calibri 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 "/>
              </a:rPr>
              <a:t>fenntarthatóság</a:t>
            </a:r>
            <a:endParaRPr lang="en-US" dirty="0">
              <a:solidFill>
                <a:schemeClr val="tx1"/>
              </a:solidFill>
              <a:latin typeface="Calibri 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>
                <a:solidFill>
                  <a:schemeClr val="tx1"/>
                </a:solidFill>
                <a:latin typeface="Calibri "/>
              </a:rPr>
              <a:t>Az ENSZ 17 célja között nincs kiemelve a kulturális fenntarthatóság, de a célokban utal rá</a:t>
            </a:r>
          </a:p>
          <a:p>
            <a:pPr lvl="1"/>
            <a:r>
              <a:rPr lang="hu-HU" sz="2400" dirty="0">
                <a:solidFill>
                  <a:schemeClr val="tx1"/>
                </a:solidFill>
                <a:latin typeface="Calibri "/>
              </a:rPr>
              <a:t>„Minden tanuló elsajátítsa a fenntartható fejlődés előmozdításához szükséges ismereteket [...]a kulturális sokszínűség és a kultúra fenntartható fejlődéshez való hozzájárulásának megbecsülésével” (4.7 </a:t>
            </a:r>
            <a:r>
              <a:rPr lang="hu-HU" sz="2400" dirty="0" err="1">
                <a:solidFill>
                  <a:schemeClr val="tx1"/>
                </a:solidFill>
                <a:latin typeface="Calibri "/>
              </a:rPr>
              <a:t>alcél</a:t>
            </a:r>
            <a:r>
              <a:rPr lang="hu-HU" sz="2400" dirty="0">
                <a:solidFill>
                  <a:schemeClr val="tx1"/>
                </a:solidFill>
                <a:latin typeface="Calibri "/>
              </a:rPr>
              <a:t>)</a:t>
            </a:r>
          </a:p>
          <a:p>
            <a:r>
              <a:rPr lang="hu-HU" sz="2400" dirty="0">
                <a:solidFill>
                  <a:schemeClr val="tx1"/>
                </a:solidFill>
                <a:latin typeface="Calibri "/>
              </a:rPr>
              <a:t>1972 – UNESCO Világörökségi Egyezmény</a:t>
            </a:r>
          </a:p>
          <a:p>
            <a:r>
              <a:rPr lang="hu-HU" sz="2400" dirty="0">
                <a:solidFill>
                  <a:schemeClr val="tx1"/>
                </a:solidFill>
                <a:latin typeface="Calibri "/>
              </a:rPr>
              <a:t>2022 - UNESCO Világkonferencia a kulturális politikákról és a fenntartható fejlődésről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1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501309" cy="1280890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Calibri "/>
              </a:rPr>
              <a:t>Bölcsészettudományok</a:t>
            </a:r>
            <a:r>
              <a:rPr lang="en-US" dirty="0">
                <a:solidFill>
                  <a:schemeClr val="tx1"/>
                </a:solidFill>
                <a:latin typeface="Calibri 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 "/>
              </a:rPr>
              <a:t>és</a:t>
            </a:r>
            <a:r>
              <a:rPr lang="en-US" dirty="0">
                <a:solidFill>
                  <a:schemeClr val="tx1"/>
                </a:solidFill>
                <a:latin typeface="Calibri "/>
              </a:rPr>
              <a:t> a </a:t>
            </a:r>
            <a:r>
              <a:rPr lang="en-US" dirty="0" err="1">
                <a:solidFill>
                  <a:schemeClr val="tx1"/>
                </a:solidFill>
                <a:latin typeface="Calibri "/>
              </a:rPr>
              <a:t>fenntartható</a:t>
            </a:r>
            <a:r>
              <a:rPr lang="en-US" dirty="0">
                <a:solidFill>
                  <a:schemeClr val="tx1"/>
                </a:solidFill>
                <a:latin typeface="Calibri 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 "/>
              </a:rPr>
              <a:t>fejlődés</a:t>
            </a:r>
            <a:endParaRPr lang="en-US" dirty="0">
              <a:solidFill>
                <a:schemeClr val="tx1"/>
              </a:solidFill>
              <a:latin typeface="Calibri 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>
                <a:solidFill>
                  <a:schemeClr val="tx1"/>
                </a:solidFill>
                <a:latin typeface="Calibri "/>
              </a:rPr>
              <a:t>A bölcsészettudományok hozzá tudnak-e járulni a fenntarthatósághoz?</a:t>
            </a:r>
          </a:p>
          <a:p>
            <a:r>
              <a:rPr lang="hu-HU" sz="2400" dirty="0">
                <a:solidFill>
                  <a:schemeClr val="tx1"/>
                </a:solidFill>
                <a:latin typeface="Calibri "/>
              </a:rPr>
              <a:t>A bölcsészettudományi szakemberek nem voltak középpontban a fenntarthatóságról szóló vitákba</a:t>
            </a:r>
          </a:p>
          <a:p>
            <a:r>
              <a:rPr lang="hu-HU" sz="2400" dirty="0">
                <a:solidFill>
                  <a:schemeClr val="tx1"/>
                </a:solidFill>
                <a:latin typeface="Calibri "/>
              </a:rPr>
              <a:t>Az </a:t>
            </a:r>
            <a:r>
              <a:rPr lang="hu-HU" sz="2400" dirty="0" err="1">
                <a:solidFill>
                  <a:schemeClr val="tx1"/>
                </a:solidFill>
                <a:latin typeface="Calibri "/>
              </a:rPr>
              <a:t>interdiszciplinaritásnak</a:t>
            </a:r>
            <a:r>
              <a:rPr lang="hu-HU" sz="2400" dirty="0">
                <a:solidFill>
                  <a:schemeClr val="tx1"/>
                </a:solidFill>
                <a:latin typeface="Calibri "/>
              </a:rPr>
              <a:t> köszönhetően párbeszédek alakulnak ki</a:t>
            </a:r>
          </a:p>
          <a:p>
            <a:r>
              <a:rPr lang="hu-HU" sz="2400" dirty="0">
                <a:solidFill>
                  <a:schemeClr val="tx1"/>
                </a:solidFill>
                <a:latin typeface="Calibri "/>
              </a:rPr>
              <a:t>A fenntartható fejlődés alapvetően egy rendszerben való gondolkodás</a:t>
            </a:r>
          </a:p>
          <a:p>
            <a:endParaRPr lang="en-US" sz="2400" dirty="0">
              <a:solidFill>
                <a:schemeClr val="tx1"/>
              </a:solidFill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128271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Könyvtártudomány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és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fenntartható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fejlődés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>
                <a:solidFill>
                  <a:schemeClr val="tx1"/>
                </a:solidFill>
                <a:latin typeface="Calibri "/>
              </a:rPr>
              <a:t>A könyvtár- és információtudomány területén a fenntartható fejlődés fogalma egy összetett kérdés</a:t>
            </a:r>
          </a:p>
          <a:p>
            <a:r>
              <a:rPr lang="hu-HU" sz="2800" dirty="0">
                <a:solidFill>
                  <a:schemeClr val="tx1"/>
                </a:solidFill>
                <a:latin typeface="Calibri "/>
              </a:rPr>
              <a:t>A könyvtárak a tudásalapú társadalom megteremtésének </a:t>
            </a:r>
            <a:r>
              <a:rPr lang="hu-HU" sz="2800" dirty="0" err="1">
                <a:solidFill>
                  <a:schemeClr val="tx1"/>
                </a:solidFill>
                <a:latin typeface="Calibri "/>
              </a:rPr>
              <a:t>építőkövei</a:t>
            </a:r>
            <a:endParaRPr lang="hu-HU" sz="2800" dirty="0">
              <a:solidFill>
                <a:schemeClr val="tx1"/>
              </a:solidFill>
              <a:latin typeface="Calibri "/>
            </a:endParaRPr>
          </a:p>
          <a:p>
            <a:r>
              <a:rPr lang="hu-HU" sz="2800" dirty="0">
                <a:solidFill>
                  <a:schemeClr val="tx1"/>
                </a:solidFill>
                <a:latin typeface="Calibri "/>
              </a:rPr>
              <a:t>Hogyan alakult az elmúlt évtizedekben a fenntartható fejlődés fogalma?</a:t>
            </a:r>
          </a:p>
          <a:p>
            <a:endParaRPr lang="en-US" sz="2800" dirty="0">
              <a:solidFill>
                <a:schemeClr val="tx1"/>
              </a:solidFill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418783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7602882" y="1069181"/>
            <a:ext cx="4521741" cy="576262"/>
          </a:xfrm>
        </p:spPr>
        <p:txBody>
          <a:bodyPr/>
          <a:lstStyle/>
          <a:p>
            <a:r>
              <a:rPr lang="hu-HU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Keywords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sustainab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 AND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librar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hu-HU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Tartalom helye 6">
            <a:extLst>
              <a:ext uri="{FF2B5EF4-FFF2-40B4-BE49-F238E27FC236}">
                <a16:creationId xmlns:a16="http://schemas.microsoft.com/office/drawing/2014/main" id="{C16FB916-5E1B-4378-8D5D-2C25B9E2814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86849055"/>
              </p:ext>
            </p:extLst>
          </p:nvPr>
        </p:nvGraphicFramePr>
        <p:xfrm>
          <a:off x="1790299" y="2290814"/>
          <a:ext cx="5142314" cy="3984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Tartalom helye 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73383897"/>
              </p:ext>
            </p:extLst>
          </p:nvPr>
        </p:nvGraphicFramePr>
        <p:xfrm>
          <a:off x="7167563" y="2396691"/>
          <a:ext cx="4787014" cy="3878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zöveg helye 10"/>
          <p:cNvSpPr>
            <a:spLocks noGrp="1"/>
          </p:cNvSpPr>
          <p:nvPr>
            <p:ph type="body" idx="1"/>
          </p:nvPr>
        </p:nvSpPr>
        <p:spPr>
          <a:xfrm>
            <a:off x="2183724" y="1168539"/>
            <a:ext cx="4748889" cy="57626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Article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title: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sustainab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 AND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librar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13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rtalom helye 6">
            <a:extLst>
              <a:ext uri="{FF2B5EF4-FFF2-40B4-BE49-F238E27FC236}">
                <a16:creationId xmlns:a16="http://schemas.microsoft.com/office/drawing/2014/main" id="{9C7E680B-2709-4B32-A149-2D6312F5637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43202475"/>
              </p:ext>
            </p:extLst>
          </p:nvPr>
        </p:nvGraphicFramePr>
        <p:xfrm>
          <a:off x="1523106" y="1799924"/>
          <a:ext cx="5055687" cy="4102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rtalom helye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90140617"/>
              </p:ext>
            </p:extLst>
          </p:nvPr>
        </p:nvGraphicFramePr>
        <p:xfrm>
          <a:off x="6742423" y="1873652"/>
          <a:ext cx="5168766" cy="4102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2450749" y="625642"/>
            <a:ext cx="3921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Article title: 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sustainab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 AND 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librar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</a:t>
            </a:r>
            <a:endParaRPr lang="en-US" sz="20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7447510" y="625642"/>
            <a:ext cx="37585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Keywords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sustainab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 AND 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librar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hu-HU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20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54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6085683"/>
              </p:ext>
            </p:extLst>
          </p:nvPr>
        </p:nvGraphicFramePr>
        <p:xfrm>
          <a:off x="2271562" y="635267"/>
          <a:ext cx="9384631" cy="603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301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TM02892315[[fn=Szálak]]</Template>
  <TotalTime>139</TotalTime>
  <Words>342</Words>
  <Application>Microsoft Office PowerPoint</Application>
  <PresentationFormat>Szélesvásznú</PresentationFormat>
  <Paragraphs>64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</vt:lpstr>
      <vt:lpstr>Century Gothic</vt:lpstr>
      <vt:lpstr>Wingdings 3</vt:lpstr>
      <vt:lpstr>Szálak</vt:lpstr>
      <vt:lpstr>A fenntartható fejlődés fogalmának megjelenése és változásának folyamata a könyvtár- és információtudomány területén </vt:lpstr>
      <vt:lpstr>A fenntartható fejlődés fogalma</vt:lpstr>
      <vt:lpstr>Negyedik pillér: a kulturális fenntarthatóság</vt:lpstr>
      <vt:lpstr>Negyedik pillér: a kulturális fenntarthatóság</vt:lpstr>
      <vt:lpstr>Bölcsészettudományok és a fenntartható fejlődés</vt:lpstr>
      <vt:lpstr>Könyvtártudomány és a fenntartható fejlődés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fenntartható fejlődés fogalmának megjelenése és változásának folyamata a könyvtár- és információtudomány területén</dc:title>
  <dc:creator>Admin</dc:creator>
  <cp:lastModifiedBy>Admin</cp:lastModifiedBy>
  <cp:revision>14</cp:revision>
  <dcterms:created xsi:type="dcterms:W3CDTF">2023-11-28T20:44:16Z</dcterms:created>
  <dcterms:modified xsi:type="dcterms:W3CDTF">2023-11-28T23:06:23Z</dcterms:modified>
</cp:coreProperties>
</file>