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unces" pitchFamily="2" charset="0"/>
      <p:regular r:id="rId27"/>
    </p:embeddedFont>
    <p:embeddedFont>
      <p:font typeface="Fraunces Light" pitchFamily="2" charset="0"/>
      <p:regular r:id="rId28"/>
    </p:embeddedFont>
    <p:embeddedFont>
      <p:font typeface="Fraunces Light Italics" pitchFamily="2" charset="0"/>
      <p:regular r:id="rId29"/>
      <p:italic r:id="rId30"/>
    </p:embeddedFont>
    <p:embeddedFont>
      <p:font typeface="Public Sans" pitchFamily="2" charset="0"/>
      <p:regular r:id="rId31"/>
    </p:embeddedFont>
    <p:embeddedFont>
      <p:font typeface="Public Sans Bold" pitchFamily="2" charset="0"/>
      <p:regular r:id="rId32"/>
    </p:embeddedFont>
    <p:embeddedFont>
      <p:font typeface="Public Sans Medium" pitchFamily="2" charset="0"/>
      <p:regular r:id="rId33"/>
    </p:embeddedFont>
    <p:embeddedFont>
      <p:font typeface="Public Sans Thin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62490" y="2935853"/>
            <a:ext cx="10963021" cy="3282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8500" spc="-340">
                <a:solidFill>
                  <a:srgbClr val="36211B"/>
                </a:solidFill>
                <a:latin typeface="Fraunces Light"/>
              </a:rPr>
              <a:t>AZ ISKOLAI KÖNYVTÁR ÉS AZ INFODIVERZITÁS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662490" y="6268984"/>
            <a:ext cx="1096302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 Italics"/>
              </a:rPr>
              <a:t>Esettanulmány az Óbudai Árpád Gimnáziumban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9910777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8843010"/>
            <a:ext cx="6976735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NÉMETH RÉKA  - ÓBUDAI ÁRPÁD GIMNÁZIUM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8023292" y="1650137"/>
            <a:ext cx="9236008" cy="6133287"/>
          </a:xfrm>
          <a:custGeom>
            <a:avLst/>
            <a:gdLst/>
            <a:ahLst/>
            <a:cxnLst/>
            <a:rect l="l" t="t" r="r" b="b"/>
            <a:pathLst>
              <a:path w="9236008" h="6133287">
                <a:moveTo>
                  <a:pt x="0" y="0"/>
                </a:moveTo>
                <a:lnTo>
                  <a:pt x="9236008" y="0"/>
                </a:lnTo>
                <a:lnTo>
                  <a:pt x="9236008" y="6133286"/>
                </a:lnTo>
                <a:lnTo>
                  <a:pt x="0" y="613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792480"/>
            <a:ext cx="254761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Helyszín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7617" y="3013710"/>
            <a:ext cx="8136383" cy="334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Hat- és négy évfolyamos képzés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Tagozatos osztályok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angol és német nyelvi 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német nemzetiségi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matematika</a:t>
            </a:r>
          </a:p>
          <a:p>
            <a:pPr marL="1036320" lvl="2" indent="-345440">
              <a:lnSpc>
                <a:spcPts val="3359"/>
              </a:lnSpc>
              <a:buFont typeface="Arial"/>
              <a:buChar char="⚬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természettudomány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17. hely tavaly a HVG középiskolai rangsorában</a:t>
            </a:r>
          </a:p>
          <a:p>
            <a:pPr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Thi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E8E6E3"/>
                </a:solidFill>
                <a:latin typeface="Public Sans Thin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00225"/>
            <a:ext cx="56153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Óbudai Árpád Gimnázium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74976" y="8843010"/>
            <a:ext cx="18432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028700" y="1684020"/>
            <a:ext cx="6613993" cy="4935056"/>
          </a:xfrm>
          <a:custGeom>
            <a:avLst/>
            <a:gdLst/>
            <a:ahLst/>
            <a:cxnLst/>
            <a:rect l="l" t="t" r="r" b="b"/>
            <a:pathLst>
              <a:path w="6613993" h="4935056">
                <a:moveTo>
                  <a:pt x="0" y="0"/>
                </a:moveTo>
                <a:lnTo>
                  <a:pt x="6613993" y="0"/>
                </a:lnTo>
                <a:lnTo>
                  <a:pt x="6613993" y="4935056"/>
                </a:lnTo>
                <a:lnTo>
                  <a:pt x="0" y="493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8229135" y="3138281"/>
            <a:ext cx="9821997" cy="2999822"/>
          </a:xfrm>
          <a:custGeom>
            <a:avLst/>
            <a:gdLst/>
            <a:ahLst/>
            <a:cxnLst/>
            <a:rect l="l" t="t" r="r" b="b"/>
            <a:pathLst>
              <a:path w="9821997" h="2999822">
                <a:moveTo>
                  <a:pt x="0" y="0"/>
                </a:moveTo>
                <a:lnTo>
                  <a:pt x="9821997" y="0"/>
                </a:lnTo>
                <a:lnTo>
                  <a:pt x="9821997" y="2999821"/>
                </a:lnTo>
                <a:lnTo>
                  <a:pt x="0" y="299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792480"/>
            <a:ext cx="371076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Könyvtár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843010"/>
            <a:ext cx="254761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NÉMETH RÉKA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-792334" y="2879148"/>
            <a:ext cx="7865643" cy="4528704"/>
          </a:xfrm>
          <a:custGeom>
            <a:avLst/>
            <a:gdLst/>
            <a:ahLst/>
            <a:cxnLst/>
            <a:rect l="l" t="t" r="r" b="b"/>
            <a:pathLst>
              <a:path w="7865643" h="4528704">
                <a:moveTo>
                  <a:pt x="0" y="0"/>
                </a:moveTo>
                <a:lnTo>
                  <a:pt x="7865643" y="0"/>
                </a:lnTo>
                <a:lnTo>
                  <a:pt x="7865643" y="4528704"/>
                </a:lnTo>
                <a:lnTo>
                  <a:pt x="0" y="452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7364409" y="1846006"/>
            <a:ext cx="9454469" cy="5584370"/>
          </a:xfrm>
          <a:custGeom>
            <a:avLst/>
            <a:gdLst/>
            <a:ahLst/>
            <a:cxnLst/>
            <a:rect l="l" t="t" r="r" b="b"/>
            <a:pathLst>
              <a:path w="9454469" h="5584370">
                <a:moveTo>
                  <a:pt x="0" y="0"/>
                </a:moveTo>
                <a:lnTo>
                  <a:pt x="9454469" y="0"/>
                </a:lnTo>
                <a:lnTo>
                  <a:pt x="9454469" y="5584371"/>
                </a:lnTo>
                <a:lnTo>
                  <a:pt x="0" y="5584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792480"/>
            <a:ext cx="371076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Néhány statisztikai adat</a:t>
            </a:r>
          </a:p>
          <a:p>
            <a:pPr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205639" y="3244719"/>
            <a:ext cx="8139149" cy="4758956"/>
          </a:xfrm>
          <a:custGeom>
            <a:avLst/>
            <a:gdLst/>
            <a:ahLst/>
            <a:cxnLst/>
            <a:rect l="l" t="t" r="r" b="b"/>
            <a:pathLst>
              <a:path w="8139149" h="4758956">
                <a:moveTo>
                  <a:pt x="0" y="0"/>
                </a:moveTo>
                <a:lnTo>
                  <a:pt x="8139149" y="0"/>
                </a:lnTo>
                <a:lnTo>
                  <a:pt x="8139149" y="4758956"/>
                </a:lnTo>
                <a:lnTo>
                  <a:pt x="0" y="475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9460365" y="3244719"/>
            <a:ext cx="8269299" cy="4688512"/>
          </a:xfrm>
          <a:custGeom>
            <a:avLst/>
            <a:gdLst/>
            <a:ahLst/>
            <a:cxnLst/>
            <a:rect l="l" t="t" r="r" b="b"/>
            <a:pathLst>
              <a:path w="8269299" h="4688512">
                <a:moveTo>
                  <a:pt x="0" y="0"/>
                </a:moveTo>
                <a:lnTo>
                  <a:pt x="8269300" y="0"/>
                </a:lnTo>
                <a:lnTo>
                  <a:pt x="8269300" y="4688512"/>
                </a:lnTo>
                <a:lnTo>
                  <a:pt x="0" y="4688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792480"/>
            <a:ext cx="371076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Néhány statisztikai adat</a:t>
            </a:r>
          </a:p>
          <a:p>
            <a:pPr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985381" y="1684020"/>
            <a:ext cx="5181858" cy="3886394"/>
          </a:xfrm>
          <a:custGeom>
            <a:avLst/>
            <a:gdLst/>
            <a:ahLst/>
            <a:cxnLst/>
            <a:rect l="l" t="t" r="r" b="b"/>
            <a:pathLst>
              <a:path w="5181858" h="3886394">
                <a:moveTo>
                  <a:pt x="0" y="0"/>
                </a:moveTo>
                <a:lnTo>
                  <a:pt x="5181858" y="0"/>
                </a:lnTo>
                <a:lnTo>
                  <a:pt x="5181858" y="3886394"/>
                </a:lnTo>
                <a:lnTo>
                  <a:pt x="0" y="3886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6671420" y="1684020"/>
            <a:ext cx="5181858" cy="3886394"/>
          </a:xfrm>
          <a:custGeom>
            <a:avLst/>
            <a:gdLst/>
            <a:ahLst/>
            <a:cxnLst/>
            <a:rect l="l" t="t" r="r" b="b"/>
            <a:pathLst>
              <a:path w="5181858" h="3886394">
                <a:moveTo>
                  <a:pt x="0" y="0"/>
                </a:moveTo>
                <a:lnTo>
                  <a:pt x="5181858" y="0"/>
                </a:lnTo>
                <a:lnTo>
                  <a:pt x="5181858" y="3886394"/>
                </a:lnTo>
                <a:lnTo>
                  <a:pt x="0" y="3886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1028700" y="6046664"/>
            <a:ext cx="5166032" cy="3874524"/>
          </a:xfrm>
          <a:custGeom>
            <a:avLst/>
            <a:gdLst/>
            <a:ahLst/>
            <a:cxnLst/>
            <a:rect l="l" t="t" r="r" b="b"/>
            <a:pathLst>
              <a:path w="5166032" h="3874524">
                <a:moveTo>
                  <a:pt x="0" y="0"/>
                </a:moveTo>
                <a:lnTo>
                  <a:pt x="5166032" y="0"/>
                </a:lnTo>
                <a:lnTo>
                  <a:pt x="5166032" y="3874524"/>
                </a:lnTo>
                <a:lnTo>
                  <a:pt x="0" y="3874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Freeform 6"/>
          <p:cNvSpPr/>
          <p:nvPr/>
        </p:nvSpPr>
        <p:spPr>
          <a:xfrm>
            <a:off x="6553071" y="6046664"/>
            <a:ext cx="5181858" cy="3886394"/>
          </a:xfrm>
          <a:custGeom>
            <a:avLst/>
            <a:gdLst/>
            <a:ahLst/>
            <a:cxnLst/>
            <a:rect l="l" t="t" r="r" b="b"/>
            <a:pathLst>
              <a:path w="5181858" h="3886394">
                <a:moveTo>
                  <a:pt x="0" y="0"/>
                </a:moveTo>
                <a:lnTo>
                  <a:pt x="5181858" y="0"/>
                </a:lnTo>
                <a:lnTo>
                  <a:pt x="5181858" y="3886394"/>
                </a:lnTo>
                <a:lnTo>
                  <a:pt x="0" y="3886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7"/>
          <p:cNvSpPr txBox="1"/>
          <p:nvPr/>
        </p:nvSpPr>
        <p:spPr>
          <a:xfrm>
            <a:off x="1028700" y="792480"/>
            <a:ext cx="371076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"/>
              </a:rPr>
              <a:t>Elmúlt három év...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84460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Módszer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1294"/>
            <a:ext cx="447727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Leggyakrabban kölcsönzött könyvek listája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45" y="3931294"/>
            <a:ext cx="4477275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Szerzők, főszereplők neme, származása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82025" y="3931294"/>
            <a:ext cx="447727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Hipotézis: Kevés női és nem európai vagy észak-amerikai szerző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644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8202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9490537" y="2083293"/>
            <a:ext cx="8500631" cy="5109798"/>
          </a:xfrm>
          <a:custGeom>
            <a:avLst/>
            <a:gdLst/>
            <a:ahLst/>
            <a:cxnLst/>
            <a:rect l="l" t="t" r="r" b="b"/>
            <a:pathLst>
              <a:path w="8500631" h="5109798">
                <a:moveTo>
                  <a:pt x="0" y="0"/>
                </a:moveTo>
                <a:lnTo>
                  <a:pt x="8500631" y="0"/>
                </a:lnTo>
                <a:lnTo>
                  <a:pt x="8500631" y="5109797"/>
                </a:lnTo>
                <a:lnTo>
                  <a:pt x="0" y="5109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792480"/>
            <a:ext cx="254761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Eredmények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7617" y="3563772"/>
            <a:ext cx="8136383" cy="209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8 női szerző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9 női főszereplő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Mindösszesen 1 ázsiai szerző, 1 ázsiai főszereplő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Nem tekinthető diverznek a diákok kölcsönzési szokása</a:t>
            </a:r>
          </a:p>
          <a:p>
            <a:pPr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Thi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E8E6E3"/>
                </a:solidFill>
                <a:latin typeface="Public Sans Thin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00225"/>
            <a:ext cx="56153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Pluralitás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30600" y="8919210"/>
            <a:ext cx="1066800" cy="39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84460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Hogyan tovább?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1294"/>
            <a:ext cx="447727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Mi az amivel megpróbálhatunk ezen változtatni?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45" y="3931294"/>
            <a:ext cx="4477275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Kell-e bármin változtatni?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2644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48721"/>
            <a:ext cx="4347440" cy="434744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07A5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spc="-59">
                  <a:solidFill>
                    <a:srgbClr val="000000"/>
                  </a:solidFill>
                  <a:latin typeface="Public Sans Bold"/>
                </a:rPr>
                <a:t>Állományfejlesztés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70280" y="2969780"/>
            <a:ext cx="4347440" cy="434744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6D3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Tematikus ajánlópolc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28193" y="2969780"/>
            <a:ext cx="4347440" cy="434744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483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Alkotópályázat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230600" y="8843009"/>
            <a:ext cx="1028700" cy="39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494747" y="734745"/>
            <a:ext cx="7416039" cy="4824744"/>
          </a:xfrm>
          <a:custGeom>
            <a:avLst/>
            <a:gdLst/>
            <a:ahLst/>
            <a:cxnLst/>
            <a:rect l="l" t="t" r="r" b="b"/>
            <a:pathLst>
              <a:path w="7416039" h="4824744">
                <a:moveTo>
                  <a:pt x="0" y="0"/>
                </a:moveTo>
                <a:lnTo>
                  <a:pt x="7416039" y="0"/>
                </a:lnTo>
                <a:lnTo>
                  <a:pt x="7416039" y="4824744"/>
                </a:lnTo>
                <a:lnTo>
                  <a:pt x="0" y="482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0776139" y="734745"/>
            <a:ext cx="5913744" cy="5657909"/>
          </a:xfrm>
          <a:custGeom>
            <a:avLst/>
            <a:gdLst/>
            <a:ahLst/>
            <a:cxnLst/>
            <a:rect l="l" t="t" r="r" b="b"/>
            <a:pathLst>
              <a:path w="5913744" h="5657909">
                <a:moveTo>
                  <a:pt x="0" y="0"/>
                </a:moveTo>
                <a:lnTo>
                  <a:pt x="5913745" y="0"/>
                </a:lnTo>
                <a:lnTo>
                  <a:pt x="5913745" y="5657909"/>
                </a:lnTo>
                <a:lnTo>
                  <a:pt x="0" y="5657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5" name="Freeform 5"/>
          <p:cNvSpPr/>
          <p:nvPr/>
        </p:nvSpPr>
        <p:spPr>
          <a:xfrm>
            <a:off x="6067674" y="4212382"/>
            <a:ext cx="6152651" cy="5886480"/>
          </a:xfrm>
          <a:custGeom>
            <a:avLst/>
            <a:gdLst/>
            <a:ahLst/>
            <a:cxnLst/>
            <a:rect l="l" t="t" r="r" b="b"/>
            <a:pathLst>
              <a:path w="6152651" h="5886480">
                <a:moveTo>
                  <a:pt x="0" y="0"/>
                </a:moveTo>
                <a:lnTo>
                  <a:pt x="6152652" y="0"/>
                </a:lnTo>
                <a:lnTo>
                  <a:pt x="6152652" y="5886480"/>
                </a:lnTo>
                <a:lnTo>
                  <a:pt x="0" y="5886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6" name="TextBox 6"/>
          <p:cNvSpPr txBox="1"/>
          <p:nvPr/>
        </p:nvSpPr>
        <p:spPr>
          <a:xfrm>
            <a:off x="15544800" y="8843009"/>
            <a:ext cx="1714500" cy="83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17</a:t>
            </a:r>
          </a:p>
          <a:p>
            <a:pPr algn="r">
              <a:lnSpc>
                <a:spcPts val="3359"/>
              </a:lnSpc>
            </a:pPr>
            <a:endParaRPr lang="en-US" sz="2400" spc="-48" dirty="0">
              <a:solidFill>
                <a:srgbClr val="36211B"/>
              </a:solidFill>
              <a:latin typeface="Public Sans Th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371076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Kérdések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1294"/>
            <a:ext cx="4477275" cy="316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Miképpen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vizsgálható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az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információ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sokszínűsége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egy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középiskolai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könyvtárban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45" y="3931294"/>
            <a:ext cx="4477275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Összefüggésbe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állítható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-e a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diákok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információs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 </a:t>
            </a:r>
            <a:r>
              <a:rPr lang="en-US" sz="3600" spc="-144" dirty="0" err="1">
                <a:solidFill>
                  <a:srgbClr val="36211B"/>
                </a:solidFill>
                <a:latin typeface="Fraunces Light"/>
              </a:rPr>
              <a:t>műveltségével</a:t>
            </a:r>
            <a:r>
              <a:rPr lang="en-US" sz="3600" spc="-144" dirty="0">
                <a:solidFill>
                  <a:srgbClr val="36211B"/>
                </a:solidFill>
                <a:latin typeface="Fraunces Light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82025" y="3931294"/>
            <a:ext cx="4477275" cy="316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Milyen szerepet vállal az információs műveltség fejlesztésében az iskolai könyvtár?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644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8202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371076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Konklúzió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E8E6E3"/>
                </a:solidFill>
                <a:latin typeface="Public Sans Thin"/>
              </a:rPr>
              <a:t>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75515"/>
            <a:ext cx="8136383" cy="292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Bármennyire is diverz egy állomány, ha abból nagyon egyoldalúan kölcsönöznek az olvasók, így érdemes azokra a dokumentumokra is felhívni a figyelmet, amelyek tágítják a diákság látókörét. </a:t>
            </a:r>
          </a:p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Mindez segíthet abban, hogy megismerjenek más kultúrákat, embereket, elfogadásra tanítja őket. </a:t>
            </a:r>
          </a:p>
          <a:p>
            <a:pPr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Thi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22065" y="852731"/>
            <a:ext cx="6079985" cy="8581537"/>
          </a:xfrm>
          <a:custGeom>
            <a:avLst/>
            <a:gdLst/>
            <a:ahLst/>
            <a:cxnLst/>
            <a:rect l="l" t="t" r="r" b="b"/>
            <a:pathLst>
              <a:path w="6079985" h="8581537">
                <a:moveTo>
                  <a:pt x="0" y="0"/>
                </a:moveTo>
                <a:lnTo>
                  <a:pt x="6079985" y="0"/>
                </a:lnTo>
                <a:lnTo>
                  <a:pt x="6079985" y="8581536"/>
                </a:lnTo>
                <a:lnTo>
                  <a:pt x="0" y="8581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A1735-2B0B-C511-4BB1-303A4A8A52FB}"/>
              </a:ext>
            </a:extLst>
          </p:cNvPr>
          <p:cNvSpPr txBox="1"/>
          <p:nvPr/>
        </p:nvSpPr>
        <p:spPr>
          <a:xfrm>
            <a:off x="15544800" y="8843009"/>
            <a:ext cx="1714500" cy="833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18</a:t>
            </a:r>
          </a:p>
          <a:p>
            <a:pPr algn="r">
              <a:lnSpc>
                <a:spcPts val="3359"/>
              </a:lnSpc>
            </a:pPr>
            <a:endParaRPr lang="en-US" sz="2400" spc="-48" dirty="0">
              <a:solidFill>
                <a:srgbClr val="36211B"/>
              </a:solidFill>
              <a:latin typeface="Public Sans Thi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870204" y="4045453"/>
            <a:ext cx="1254759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spc="-480">
                <a:solidFill>
                  <a:srgbClr val="36211B"/>
                </a:solidFill>
                <a:latin typeface="Fraunces"/>
              </a:rPr>
              <a:t>KÖSZÖNÖM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62490" y="5856737"/>
            <a:ext cx="1096302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-144" dirty="0">
                <a:solidFill>
                  <a:srgbClr val="36211B"/>
                </a:solidFill>
                <a:latin typeface="Fraunces Light Italics"/>
              </a:rPr>
              <a:t>a </a:t>
            </a:r>
            <a:r>
              <a:rPr lang="en-US" sz="3600" spc="-144" dirty="0" err="1">
                <a:solidFill>
                  <a:srgbClr val="36211B"/>
                </a:solidFill>
                <a:latin typeface="Fraunces Light Italics"/>
              </a:rPr>
              <a:t>figyelmet</a:t>
            </a:r>
            <a:r>
              <a:rPr lang="en-US" sz="3600" spc="-144" dirty="0">
                <a:solidFill>
                  <a:srgbClr val="36211B"/>
                </a:solidFill>
                <a:latin typeface="Fraunces Light Italics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15532" y="792480"/>
            <a:ext cx="2743768" cy="39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2023.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november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29.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9910777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1741170"/>
            <a:ext cx="1096302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-255">
                <a:solidFill>
                  <a:srgbClr val="36211B"/>
                </a:solidFill>
                <a:latin typeface="Fraunces Light Italics"/>
              </a:rPr>
              <a:t>Infidiverzitás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237882"/>
            <a:ext cx="17409895" cy="317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4" lvl="1" indent="-388617">
              <a:lnSpc>
                <a:spcPts val="5039"/>
              </a:lnSpc>
              <a:buFont typeface="Arial"/>
              <a:buChar char="•"/>
            </a:pPr>
            <a:r>
              <a:rPr lang="en-US" sz="3599" spc="-71">
                <a:solidFill>
                  <a:srgbClr val="36211B"/>
                </a:solidFill>
                <a:latin typeface="Public Sans Thin"/>
              </a:rPr>
              <a:t>Latin-Amerikai kutatások</a:t>
            </a:r>
          </a:p>
          <a:p>
            <a:pPr marL="777234" lvl="1" indent="-388617">
              <a:lnSpc>
                <a:spcPts val="5039"/>
              </a:lnSpc>
              <a:buFont typeface="Arial"/>
              <a:buChar char="•"/>
            </a:pPr>
            <a:r>
              <a:rPr lang="en-US" sz="3599" spc="-71">
                <a:solidFill>
                  <a:srgbClr val="36211B"/>
                </a:solidFill>
                <a:latin typeface="Public Sans Thin"/>
              </a:rPr>
              <a:t>Estala Morales Campos</a:t>
            </a:r>
          </a:p>
          <a:p>
            <a:pPr marL="777234" lvl="1" indent="-388617">
              <a:lnSpc>
                <a:spcPts val="5039"/>
              </a:lnSpc>
              <a:buFont typeface="Arial"/>
              <a:buChar char="•"/>
            </a:pPr>
            <a:r>
              <a:rPr lang="en-US" sz="3599" spc="-71">
                <a:solidFill>
                  <a:srgbClr val="36211B"/>
                </a:solidFill>
                <a:latin typeface="Public Sans Thin"/>
              </a:rPr>
              <a:t>Jonathan Hernández-Pérez</a:t>
            </a:r>
          </a:p>
          <a:p>
            <a:pPr marL="777234" lvl="1" indent="-388617">
              <a:lnSpc>
                <a:spcPts val="5039"/>
              </a:lnSpc>
              <a:buFont typeface="Arial"/>
              <a:buChar char="•"/>
            </a:pPr>
            <a:r>
              <a:rPr lang="en-US" sz="3599" spc="-71">
                <a:solidFill>
                  <a:srgbClr val="36211B"/>
                </a:solidFill>
                <a:latin typeface="Public Sans Thin"/>
              </a:rPr>
              <a:t>Információ sokfélesége + biológiai lényeg sokfélesége + kulturális sokféleség </a:t>
            </a:r>
          </a:p>
          <a:p>
            <a:pPr>
              <a:lnSpc>
                <a:spcPts val="5039"/>
              </a:lnSpc>
            </a:pPr>
            <a:endParaRPr lang="en-US" sz="3599" spc="-71">
              <a:solidFill>
                <a:srgbClr val="36211B"/>
              </a:solidFill>
              <a:latin typeface="Public Sans Thi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028700" y="2726560"/>
            <a:ext cx="6397188" cy="3316696"/>
          </a:xfrm>
          <a:custGeom>
            <a:avLst/>
            <a:gdLst/>
            <a:ahLst/>
            <a:cxnLst/>
            <a:rect l="l" t="t" r="r" b="b"/>
            <a:pathLst>
              <a:path w="6397188" h="3316696">
                <a:moveTo>
                  <a:pt x="0" y="0"/>
                </a:moveTo>
                <a:lnTo>
                  <a:pt x="6397188" y="0"/>
                </a:lnTo>
                <a:lnTo>
                  <a:pt x="6397188" y="3316696"/>
                </a:lnTo>
                <a:lnTo>
                  <a:pt x="0" y="33166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0142403" y="2726560"/>
            <a:ext cx="5848509" cy="3330401"/>
          </a:xfrm>
          <a:custGeom>
            <a:avLst/>
            <a:gdLst/>
            <a:ahLst/>
            <a:cxnLst/>
            <a:rect l="l" t="t" r="r" b="b"/>
            <a:pathLst>
              <a:path w="5848509" h="3330401">
                <a:moveTo>
                  <a:pt x="0" y="0"/>
                </a:moveTo>
                <a:lnTo>
                  <a:pt x="5848510" y="0"/>
                </a:lnTo>
                <a:lnTo>
                  <a:pt x="5848510" y="3330401"/>
                </a:lnTo>
                <a:lnTo>
                  <a:pt x="0" y="3330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Box 5"/>
          <p:cNvSpPr txBox="1"/>
          <p:nvPr/>
        </p:nvSpPr>
        <p:spPr>
          <a:xfrm>
            <a:off x="1028700" y="6299032"/>
            <a:ext cx="7116897" cy="209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Az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élőlényeknél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genetikai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szinten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alakulnak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ki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különbségek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ezek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különbségek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különböző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mutációk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kombinációk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termékei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és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ezek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hozzájárulnak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genetikai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variábilitás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kialakulásához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ami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lehetővé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teszi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fejlődést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sokféleséget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800225"/>
            <a:ext cx="711689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Biodiverzitás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42403" y="6299032"/>
            <a:ext cx="7116897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Az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emberek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információt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alkotnak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és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ezekkel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korábban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szerzett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információkkal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új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ötleteket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kaphatnak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egészítik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ki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már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meglévő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tudást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.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Új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információt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hoznak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létre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amelyek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ha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elérhetővé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válnak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a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következő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generáció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számára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újra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felhasználhatók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,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így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újabb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információt</a:t>
            </a:r>
            <a:r>
              <a:rPr lang="en-US" sz="2400" spc="-48" dirty="0">
                <a:solidFill>
                  <a:srgbClr val="36211B"/>
                </a:solidFill>
                <a:latin typeface="Public Sans Thin"/>
              </a:rPr>
              <a:t> </a:t>
            </a:r>
            <a:r>
              <a:rPr lang="en-US" sz="2400" spc="-48" dirty="0" err="1">
                <a:solidFill>
                  <a:srgbClr val="36211B"/>
                </a:solidFill>
                <a:latin typeface="Public Sans Thin"/>
              </a:rPr>
              <a:t>generálhatnak</a:t>
            </a:r>
            <a:endParaRPr lang="en-US" sz="2400" spc="-48" dirty="0">
              <a:solidFill>
                <a:srgbClr val="36211B"/>
              </a:solidFill>
              <a:latin typeface="Public Sans Thi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42403" y="1800225"/>
            <a:ext cx="711689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Infodiverzitás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2470309"/>
            <a:ext cx="16230600" cy="494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</a:pPr>
            <a:r>
              <a:rPr lang="en-US" sz="4700" spc="-188">
                <a:solidFill>
                  <a:srgbClr val="36211B"/>
                </a:solidFill>
                <a:latin typeface="Fraunces Light Italics"/>
              </a:rPr>
              <a:t>"Az infodiverzitás magában foglalja és elismeri a különböző társadalmi csoportok által időben, földrajzi területen, médián vagy történelmi időszakokban létrehozott kifejezéseket.Egy eszköz arra, hogy megértsük és lássuk a nagyobb képet arról, hogy milyen információt termelünk és mindezt hogyan hozzuk létre, valamint hogyan fogyasztjuk és osztjuk meg ezeket az információkat"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66958" y="7452057"/>
            <a:ext cx="7592342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- Estela Morales Campos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84460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Milyen kérdésekkel foglalkozik az infodiverzitás?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1294"/>
            <a:ext cx="4477275" cy="38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Hogyan strukturálja az információt egy múzeum vagy egy könyvtár? Hasonlóságok, különbségek?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45" y="3931294"/>
            <a:ext cx="4477275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Digitális jogok, információhoz való hozzáférés, etikus információ használat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82025" y="3931294"/>
            <a:ext cx="4477275" cy="38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Hogyan lehet befolyásoló tényező az információ sokfélesége a társadalmi fejlődés, az emberi túlélés szempontjából?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644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8202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TextBox 3"/>
          <p:cNvSpPr txBox="1"/>
          <p:nvPr/>
        </p:nvSpPr>
        <p:spPr>
          <a:xfrm>
            <a:off x="1028700" y="792480"/>
            <a:ext cx="84460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Milyen kérdésekkel foglalkozik az infodiverzitás?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931294"/>
            <a:ext cx="4477275" cy="316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A félretájékoztatás megértése és hatása a könyvtárakra, közösségi médiára, az állampolgárokra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6445" y="3931294"/>
            <a:ext cx="4477275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Algoritmusok, szűrűbuborékok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26445" y="3216280"/>
            <a:ext cx="39836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96">
                <a:solidFill>
                  <a:srgbClr val="36211B"/>
                </a:solidFill>
                <a:latin typeface="Fraunces Light"/>
              </a:rPr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49658" y="3095142"/>
            <a:ext cx="2952750" cy="29527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07A5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spc="-59">
                  <a:solidFill>
                    <a:srgbClr val="000000"/>
                  </a:solidFill>
                  <a:latin typeface="Public Sans Bold"/>
                </a:rPr>
                <a:t>Pluralitás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92480"/>
            <a:ext cx="844605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Dimenziók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90082" y="8843010"/>
            <a:ext cx="169218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7</a:t>
            </a:r>
          </a:p>
          <a:p>
            <a:pPr algn="r">
              <a:lnSpc>
                <a:spcPts val="3359"/>
              </a:lnSpc>
            </a:pPr>
            <a:endParaRPr lang="en-US" sz="2400" spc="-48">
              <a:solidFill>
                <a:srgbClr val="36211B"/>
              </a:solidFill>
              <a:latin typeface="Public Sans Thi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088133" y="3095142"/>
            <a:ext cx="2952750" cy="29527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6D3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Megmentés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26608" y="3095142"/>
            <a:ext cx="2952750" cy="295275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4839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Megőrzés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65083" y="3095142"/>
            <a:ext cx="2952750" cy="29527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B3E2E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Elérhetőség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08114" y="3028467"/>
            <a:ext cx="2952750" cy="295275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693E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Láthatóság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246589" y="3028467"/>
            <a:ext cx="2952750" cy="295275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17D6C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 spc="-60">
                  <a:solidFill>
                    <a:srgbClr val="000000"/>
                  </a:solidFill>
                  <a:latin typeface="Public Sans Bold"/>
                </a:rPr>
                <a:t>Szabad hozzáférés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6223"/>
          </a:xfrm>
          <a:custGeom>
            <a:avLst/>
            <a:gdLst/>
            <a:ahLst/>
            <a:cxnLst/>
            <a:rect l="l" t="t" r="r" b="b"/>
            <a:pathLst>
              <a:path w="18288000" h="376223">
                <a:moveTo>
                  <a:pt x="0" y="0"/>
                </a:moveTo>
                <a:lnTo>
                  <a:pt x="18288000" y="0"/>
                </a:lnTo>
                <a:lnTo>
                  <a:pt x="18288000" y="376223"/>
                </a:lnTo>
                <a:lnTo>
                  <a:pt x="0" y="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929" b="-110235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>
            <a:off x="11762344" y="1207770"/>
            <a:ext cx="6525656" cy="8157070"/>
          </a:xfrm>
          <a:custGeom>
            <a:avLst/>
            <a:gdLst/>
            <a:ahLst/>
            <a:cxnLst/>
            <a:rect l="l" t="t" r="r" b="b"/>
            <a:pathLst>
              <a:path w="6525656" h="8157070">
                <a:moveTo>
                  <a:pt x="0" y="0"/>
                </a:moveTo>
                <a:lnTo>
                  <a:pt x="6525656" y="0"/>
                </a:lnTo>
                <a:lnTo>
                  <a:pt x="6525656" y="8157070"/>
                </a:lnTo>
                <a:lnTo>
                  <a:pt x="0" y="8157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889" r="-31328" b="-1010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1028700" y="792480"/>
            <a:ext cx="254761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Medium"/>
              </a:rPr>
              <a:t>Dimenziók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676775"/>
            <a:ext cx="939145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Milyen oktatási aspektusai lehetnek?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13672"/>
            <a:ext cx="9518524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Garantálja a különböző vélemények, kultúrák és közösségek szabad kifejezését, minden nyelven és minden társadalomban, valamint a különbségek tiszteletben tartását.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890260"/>
            <a:ext cx="8136383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Különböző információ típusok megértése és értékelése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Kritikus gondolkodás, kreativitás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Kultúrák közötti érzékenység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Digitális írástudás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Társadalmi egyenlőség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Demokrácia erősítése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60864" y="8843010"/>
            <a:ext cx="209843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E8E6E3"/>
                </a:solidFill>
                <a:latin typeface="Public Sans Thin"/>
              </a:rPr>
              <a:t>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00225"/>
            <a:ext cx="56153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-144">
                <a:solidFill>
                  <a:srgbClr val="36211B"/>
                </a:solidFill>
                <a:latin typeface="Fraunces Light"/>
              </a:rPr>
              <a:t>Pluralitás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74976" y="8843010"/>
            <a:ext cx="18432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-48">
                <a:solidFill>
                  <a:srgbClr val="36211B"/>
                </a:solidFill>
                <a:latin typeface="Public Sans Thin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518</Words>
  <Application>Microsoft Macintosh PowerPoint</Application>
  <PresentationFormat>Egyéni</PresentationFormat>
  <Paragraphs>114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Calibri</vt:lpstr>
      <vt:lpstr>Public Sans</vt:lpstr>
      <vt:lpstr>Public Sans Bold</vt:lpstr>
      <vt:lpstr>Public Sans Thin</vt:lpstr>
      <vt:lpstr>Fraunces Light</vt:lpstr>
      <vt:lpstr>Fraunces</vt:lpstr>
      <vt:lpstr>Fraunces Light Italics</vt:lpstr>
      <vt:lpstr>Arial</vt:lpstr>
      <vt:lpstr>Public Sans Medium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Marketing</dc:title>
  <cp:lastModifiedBy>Németh Réka Valentina</cp:lastModifiedBy>
  <cp:revision>3</cp:revision>
  <dcterms:created xsi:type="dcterms:W3CDTF">2006-08-16T00:00:00Z</dcterms:created>
  <dcterms:modified xsi:type="dcterms:W3CDTF">2023-11-25T12:47:14Z</dcterms:modified>
  <dc:identifier>DAF1EW0Jlkk</dc:identifier>
</cp:coreProperties>
</file>