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9" r:id="rId6"/>
    <p:sldId id="270" r:id="rId7"/>
    <p:sldId id="271" r:id="rId8"/>
    <p:sldId id="27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6D2A7-CEE8-4AAD-9BA9-0AEC9187E9F5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98A9A-D58F-4465-854F-6C40A3AA8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9114A-C46F-47D2-ABCA-F32F7B885D5F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2FD4A-2425-49F2-ADE8-E1D11CC3E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E4113-1DAD-4EAF-A9D3-5CD46F724D2E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BD166-6F76-4388-8A38-09D908FC0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9DE5A-74D5-4D1F-BD8A-16CDEB5A26F2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8D95B-28C8-4FC8-9A5F-9BEE327AB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E0536-D303-4B9E-958B-D6C8F350E1C6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E8C8-B39D-4B1A-B349-CD4920DCF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A6F37-75C4-4FE1-8BCD-9F0F688E2AA9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4107C-BE54-4923-B19E-B4C10EB54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EEA84-54F8-47C1-BE2B-2657938E2CE3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74C07-D1C8-43E2-B196-FF09E885B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2EC15-EFBD-402C-BEFB-D66D639060BB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73DFE-6AB9-4A57-9130-485E91EA4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5CDC2-0427-4F50-8327-D82DD268A53D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586E-713E-48F1-BAD8-2A3BE610C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66CA6-6D45-422C-96DE-CF2F99EFCD0F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802C7-1937-40BF-8BAA-47E1A2F89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82C0E-3F8B-45AA-BEA6-477A65C663F5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6FD68-C7C4-46C5-88F0-2DDF3E4BD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BD75A5-79CF-4717-AD17-C231AE353DC3}" type="datetimeFigureOut">
              <a:rPr lang="en-US"/>
              <a:pPr>
                <a:defRPr/>
              </a:pPr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231B3D-FAAE-459E-8339-925C4DD50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8150" y="3814764"/>
            <a:ext cx="7135813" cy="242887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hu-HU" sz="2800" dirty="0" smtClean="0">
                <a:latin typeface="Gill Sans MT Pro Medium"/>
                <a:cs typeface="Gill Sans MT Pro Medium"/>
              </a:rPr>
              <a:t>Valóságos Könyvtár – Könyvtári Valóság VI. Konferencia</a:t>
            </a:r>
            <a:endParaRPr lang="hu-HU" sz="2800" dirty="0" smtClean="0"/>
          </a:p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ELTE BTK</a:t>
            </a:r>
            <a:r>
              <a:rPr lang="hu-HU" dirty="0" smtClean="0">
                <a:latin typeface="Gill Sans MT Pro Medium"/>
                <a:cs typeface="Gill Sans MT Pro Medium"/>
              </a:rPr>
              <a:t>, 2023.11.29.</a:t>
            </a:r>
          </a:p>
        </p:txBody>
      </p:sp>
      <p:sp>
        <p:nvSpPr>
          <p:cNvPr id="13315" name="Title 1"/>
          <p:cNvSpPr>
            <a:spLocks noGrp="1"/>
          </p:cNvSpPr>
          <p:nvPr>
            <p:ph type="ctrTitle"/>
          </p:nvPr>
        </p:nvSpPr>
        <p:spPr>
          <a:xfrm>
            <a:off x="1586754" y="866496"/>
            <a:ext cx="7257210" cy="2948268"/>
          </a:xfrm>
        </p:spPr>
        <p:txBody>
          <a:bodyPr/>
          <a:lstStyle/>
          <a:p>
            <a:r>
              <a:rPr lang="hu-HU" sz="3600" b="1" dirty="0"/>
              <a:t>A bölcsész- és humántudományok helye az egyetemi innovációs ökoszisztémákban, valamint a céges ismerettranszfer folyamatokban hazai esettanulmányok alapján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300287" y="4657725"/>
            <a:ext cx="6400800" cy="1752600"/>
          </a:xfrm>
        </p:spPr>
        <p:txBody>
          <a:bodyPr/>
          <a:lstStyle/>
          <a:p>
            <a:pPr algn="r"/>
            <a:r>
              <a:rPr lang="hu-HU" sz="2000" dirty="0" smtClean="0"/>
              <a:t>Nemes László</a:t>
            </a:r>
          </a:p>
          <a:p>
            <a:pPr algn="r"/>
            <a:r>
              <a:rPr lang="hu-HU" sz="2000" dirty="0" smtClean="0"/>
              <a:t>doktorjelölt</a:t>
            </a:r>
          </a:p>
          <a:p>
            <a:pPr algn="r"/>
            <a:r>
              <a:rPr lang="hu-HU" sz="2000" dirty="0" smtClean="0"/>
              <a:t>ELTE Irodalomtudományi Doktori Iskola</a:t>
            </a:r>
            <a:br>
              <a:rPr lang="hu-HU" sz="2000" dirty="0" smtClean="0"/>
            </a:br>
            <a:r>
              <a:rPr lang="hu-HU" sz="2000" dirty="0" smtClean="0"/>
              <a:t>Könyvtártudományi doktori program</a:t>
            </a:r>
            <a:br>
              <a:rPr lang="hu-HU" sz="2000" dirty="0" smtClean="0"/>
            </a:br>
            <a:r>
              <a:rPr lang="hu-HU" sz="2000" dirty="0" smtClean="0"/>
              <a:t>email: nemes.laszlo84@</a:t>
            </a:r>
            <a:r>
              <a:rPr lang="hu-HU" sz="2000" dirty="0" err="1" smtClean="0"/>
              <a:t>gmail.com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501288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784838" y="360363"/>
            <a:ext cx="6901962" cy="1325563"/>
          </a:xfrm>
        </p:spPr>
        <p:txBody>
          <a:bodyPr/>
          <a:lstStyle/>
          <a:p>
            <a:r>
              <a:rPr lang="hu-HU" sz="4000" dirty="0"/>
              <a:t>Téma </a:t>
            </a:r>
            <a:r>
              <a:rPr lang="hu-HU" sz="4000" dirty="0" smtClean="0"/>
              <a:t>kiválasztásának háttere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784837" y="1315509"/>
            <a:ext cx="7223695" cy="4525963"/>
          </a:xfrm>
        </p:spPr>
        <p:txBody>
          <a:bodyPr/>
          <a:lstStyle/>
          <a:p>
            <a:r>
              <a:rPr lang="hu-HU" sz="2800" dirty="0" smtClean="0"/>
              <a:t>Napjainkra társadalmi </a:t>
            </a:r>
            <a:r>
              <a:rPr lang="hu-HU" sz="2800" dirty="0"/>
              <a:t>innováció részeként az ipari, illetve szolgáltató szektor szereplői számára is </a:t>
            </a:r>
            <a:r>
              <a:rPr lang="hu-HU" sz="2800" dirty="0" smtClean="0"/>
              <a:t>felértékelődnek a humántudományok</a:t>
            </a:r>
          </a:p>
          <a:p>
            <a:r>
              <a:rPr lang="hu-HU" sz="2800" dirty="0" smtClean="0"/>
              <a:t>Mindez </a:t>
            </a:r>
            <a:r>
              <a:rPr lang="hu-HU" sz="2800" dirty="0"/>
              <a:t>szükségessé teszi, hogy a bölcsész- és humántudományok hasznosítása trendjeit könyvtár- és információtudományi szempontból is vizsgálják.</a:t>
            </a:r>
            <a:endParaRPr lang="hu-HU" sz="3000" dirty="0" smtClean="0"/>
          </a:p>
        </p:txBody>
      </p:sp>
    </p:spTree>
    <p:extLst>
      <p:ext uri="{BB962C8B-B14F-4D97-AF65-F5344CB8AC3E}">
        <p14:creationId xmlns:p14="http://schemas.microsoft.com/office/powerpoint/2010/main" val="355074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784838" y="274638"/>
            <a:ext cx="6901962" cy="1143000"/>
          </a:xfrm>
        </p:spPr>
        <p:txBody>
          <a:bodyPr/>
          <a:lstStyle/>
          <a:p>
            <a:r>
              <a:rPr lang="hu-HU" dirty="0" smtClean="0"/>
              <a:t>Kérdés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784838" y="1600200"/>
            <a:ext cx="7076774" cy="4525963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Miért fontosak és hasznosíthatóak a bölcsészettudományok – a negyedik ipari forradalom hozta folyamatos átalakulás, a </a:t>
            </a:r>
            <a:r>
              <a:rPr lang="hu-HU" dirty="0" err="1"/>
              <a:t>robotizáció</a:t>
            </a:r>
            <a:r>
              <a:rPr lang="hu-HU" dirty="0"/>
              <a:t> és a </a:t>
            </a:r>
            <a:r>
              <a:rPr lang="hu-HU" dirty="0" err="1"/>
              <a:t>digitalizáció</a:t>
            </a:r>
            <a:r>
              <a:rPr lang="hu-HU" dirty="0"/>
              <a:t> folyamatos szintlépése idején – a cégek és az egyetemek kapcsolataiban? </a:t>
            </a:r>
          </a:p>
        </p:txBody>
      </p:sp>
    </p:spTree>
    <p:extLst>
      <p:ext uri="{BB962C8B-B14F-4D97-AF65-F5344CB8AC3E}">
        <p14:creationId xmlns:p14="http://schemas.microsoft.com/office/powerpoint/2010/main" val="182047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578219" y="274638"/>
            <a:ext cx="7101987" cy="825500"/>
          </a:xfrm>
        </p:spPr>
        <p:txBody>
          <a:bodyPr/>
          <a:lstStyle/>
          <a:p>
            <a:r>
              <a:rPr lang="hu-HU" sz="4000" dirty="0" smtClean="0"/>
              <a:t>Módszertan</a:t>
            </a:r>
            <a:endParaRPr lang="hu-HU" sz="4000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578219" y="1100138"/>
            <a:ext cx="7481114" cy="5317595"/>
          </a:xfrm>
        </p:spPr>
        <p:txBody>
          <a:bodyPr/>
          <a:lstStyle/>
          <a:p>
            <a:r>
              <a:rPr lang="hu-HU" sz="2400" dirty="0" smtClean="0"/>
              <a:t>Szakirodalom feldolgozás</a:t>
            </a:r>
          </a:p>
          <a:p>
            <a:r>
              <a:rPr lang="hu-HU" sz="2400" dirty="0" err="1" smtClean="0"/>
              <a:t>Kvalitatítv</a:t>
            </a:r>
            <a:r>
              <a:rPr lang="hu-HU" sz="2400" dirty="0" smtClean="0"/>
              <a:t> kutatási módszerek közül elsődlegesen az interjú. </a:t>
            </a:r>
          </a:p>
          <a:p>
            <a:r>
              <a:rPr lang="hu-HU" sz="2400" dirty="0" smtClean="0"/>
              <a:t>17 interjú felépítése: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400" dirty="0" smtClean="0"/>
              <a:t>Kormányzati szereplők: 2 (ITM, NKFIH)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400" dirty="0" smtClean="0"/>
              <a:t>Hazai bölcsészképző helyek: 3 (DE, ELTE)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400" dirty="0" smtClean="0"/>
              <a:t>Hazai tudományegyetemek innovációs vezetői: 2</a:t>
            </a:r>
            <a:br>
              <a:rPr lang="hu-HU" sz="2400" dirty="0" smtClean="0"/>
            </a:br>
            <a:r>
              <a:rPr lang="hu-HU" sz="2400" dirty="0" smtClean="0"/>
              <a:t>(ELTE, SZTE)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400" dirty="0" smtClean="0"/>
              <a:t>Hazai egyetemi könyvtári főigazgatók: 3 </a:t>
            </a:r>
            <a:r>
              <a:rPr lang="hu-HU" sz="2400" dirty="0"/>
              <a:t>(DE, ELTE, SZTE)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400" dirty="0" smtClean="0"/>
              <a:t>Üzleti szektor szereplői: 4 (Debrecen, Budapest9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400" dirty="0" smtClean="0"/>
              <a:t>Külföldi egyetemi könyvtári vezetők: 3 (EST, UK, USA)</a:t>
            </a:r>
          </a:p>
          <a:p>
            <a:endParaRPr lang="hu-HU" sz="2400" dirty="0" smtClean="0"/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004654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578219" y="274638"/>
            <a:ext cx="7101987" cy="825500"/>
          </a:xfrm>
        </p:spPr>
        <p:txBody>
          <a:bodyPr/>
          <a:lstStyle/>
          <a:p>
            <a:r>
              <a:rPr lang="hu-HU" sz="4000" dirty="0" smtClean="0"/>
              <a:t>Történeti kitekintés</a:t>
            </a:r>
            <a:endParaRPr lang="hu-HU" sz="4000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578219" y="947738"/>
            <a:ext cx="7379514" cy="2947427"/>
          </a:xfrm>
        </p:spPr>
        <p:txBody>
          <a:bodyPr/>
          <a:lstStyle/>
          <a:p>
            <a:r>
              <a:rPr lang="hu-HU" sz="2600" dirty="0" smtClean="0"/>
              <a:t>XX. század előtt nem különült el a bölcsészettudományi képzés, e század kiemelkedő </a:t>
            </a:r>
            <a:r>
              <a:rPr lang="hu-HU" sz="2600" dirty="0"/>
              <a:t>fejlődést eredményezett a természet- és műszaki tudományok területén, amelynek következtében a világ számos társadalmában az ipari munkaerő fontossága </a:t>
            </a:r>
            <a:r>
              <a:rPr lang="hu-HU" sz="2600" dirty="0" smtClean="0"/>
              <a:t>erősödött.</a:t>
            </a:r>
          </a:p>
          <a:p>
            <a:r>
              <a:rPr lang="hu-HU" sz="2600" dirty="0" smtClean="0"/>
              <a:t>1945 után hazai </a:t>
            </a:r>
            <a:r>
              <a:rPr lang="hu-HU" sz="2600" dirty="0" smtClean="0"/>
              <a:t>helyzet.</a:t>
            </a:r>
            <a:endParaRPr lang="hu-HU" sz="2600" dirty="0" smtClean="0"/>
          </a:p>
          <a:p>
            <a:r>
              <a:rPr lang="hu-HU" sz="2600" dirty="0" smtClean="0"/>
              <a:t>Rendszerváltás után: </a:t>
            </a:r>
            <a:r>
              <a:rPr lang="hu-HU" sz="2600" dirty="0"/>
              <a:t>humaniórák értéke jelentősen </a:t>
            </a:r>
            <a:r>
              <a:rPr lang="hu-HU" sz="2600" dirty="0" smtClean="0"/>
              <a:t>visszaszorult </a:t>
            </a:r>
            <a:r>
              <a:rPr lang="hu-HU" sz="2600" dirty="0" smtClean="0"/>
              <a:t>.</a:t>
            </a:r>
            <a:endParaRPr lang="hu-HU" sz="2600" dirty="0" smtClean="0"/>
          </a:p>
          <a:p>
            <a:r>
              <a:rPr lang="hu-HU" sz="2600" dirty="0" smtClean="0"/>
              <a:t>Így </a:t>
            </a:r>
            <a:r>
              <a:rPr lang="hu-HU" sz="2600" dirty="0"/>
              <a:t>az ezredfordulóra hazánkban a bölcsészettudományi területek elsősorban a klasszikus, illetve a kulturális jellegű műveltséget </a:t>
            </a:r>
            <a:r>
              <a:rPr lang="hu-HU" sz="2600" dirty="0" smtClean="0"/>
              <a:t>jelentették.</a:t>
            </a:r>
          </a:p>
          <a:p>
            <a:pPr marL="0" indent="0">
              <a:buNone/>
            </a:pPr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val="1227138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578219" y="274638"/>
            <a:ext cx="7101987" cy="825500"/>
          </a:xfrm>
        </p:spPr>
        <p:txBody>
          <a:bodyPr/>
          <a:lstStyle/>
          <a:p>
            <a:r>
              <a:rPr lang="hu-HU" sz="4000" dirty="0" smtClean="0"/>
              <a:t>Mindeközben a piacon</a:t>
            </a:r>
            <a:endParaRPr lang="hu-HU" sz="4000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578219" y="1100138"/>
            <a:ext cx="7251456" cy="5367897"/>
          </a:xfrm>
        </p:spPr>
        <p:txBody>
          <a:bodyPr/>
          <a:lstStyle/>
          <a:p>
            <a:r>
              <a:rPr lang="hu-HU" sz="2400" dirty="0" smtClean="0"/>
              <a:t>A </a:t>
            </a:r>
            <a:r>
              <a:rPr lang="hu-HU" sz="2400" dirty="0"/>
              <a:t>nyelveket magas szinten beszélő szakembereket mind az államigazgatás, mind a magánszektor nemzetközi kapcsolatokkal foglalkozó szegmense </a:t>
            </a:r>
            <a:r>
              <a:rPr lang="hu-HU" sz="2400" dirty="0" smtClean="0"/>
              <a:t>alkalmazta</a:t>
            </a:r>
            <a:r>
              <a:rPr lang="hu-HU" sz="2400" dirty="0"/>
              <a:t>.</a:t>
            </a:r>
            <a:endParaRPr lang="hu-HU" sz="2400" dirty="0" smtClean="0"/>
          </a:p>
          <a:p>
            <a:r>
              <a:rPr lang="hu-HU" sz="2400" dirty="0" smtClean="0"/>
              <a:t>A munkaerőpiacon </a:t>
            </a:r>
            <a:r>
              <a:rPr lang="hu-HU" sz="2400" dirty="0"/>
              <a:t>sem hazánkban, sem az Európai Unióban nem találkoztunk az elmúlt 30 évben a bölcsész-munkanélküliség </a:t>
            </a:r>
            <a:r>
              <a:rPr lang="hu-HU" sz="2400" dirty="0" smtClean="0"/>
              <a:t>témájával.</a:t>
            </a:r>
          </a:p>
          <a:p>
            <a:r>
              <a:rPr lang="hu-HU" sz="2400" dirty="0" smtClean="0"/>
              <a:t>A </a:t>
            </a:r>
            <a:r>
              <a:rPr lang="hu-HU" sz="2400" dirty="0"/>
              <a:t>bölcsészképzés értékét is alátámasztja, hogy a magyarországi felvételiken az elmúlt 20 évben rendre a bölcsészettudományi karokra vették fel a legtöbb </a:t>
            </a:r>
            <a:r>
              <a:rPr lang="hu-HU" sz="2400" dirty="0" smtClean="0"/>
              <a:t>hallgatót.</a:t>
            </a:r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3928927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578219" y="516685"/>
            <a:ext cx="7101987" cy="825500"/>
          </a:xfrm>
        </p:spPr>
        <p:txBody>
          <a:bodyPr/>
          <a:lstStyle/>
          <a:p>
            <a:r>
              <a:rPr lang="hu-HU" sz="4000" dirty="0" smtClean="0"/>
              <a:t>A humántudományok haszna</a:t>
            </a:r>
            <a:br>
              <a:rPr lang="hu-HU" sz="4000" dirty="0" smtClean="0"/>
            </a:br>
            <a:r>
              <a:rPr lang="hu-HU" sz="4000" dirty="0" smtClean="0"/>
              <a:t>(interjúk alapján)</a:t>
            </a:r>
            <a:endParaRPr lang="hu-HU" sz="4000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578219" y="1490103"/>
            <a:ext cx="7251456" cy="5367897"/>
          </a:xfrm>
        </p:spPr>
        <p:txBody>
          <a:bodyPr/>
          <a:lstStyle/>
          <a:p>
            <a:r>
              <a:rPr lang="hu-HU" sz="2400" i="1" dirty="0" smtClean="0"/>
              <a:t>„Egyrészt </a:t>
            </a:r>
            <a:r>
              <a:rPr lang="hu-HU" sz="2400" i="1" dirty="0"/>
              <a:t>tudatosan és tudományosan foglalkozni kell a technológia elidegenítő hatásával, a gyors fejlődéssel, amellyel a társadalmi struktúrák, kapcsolatrendszerek nem tudnak lépést tartani. Másrészt az egyetemek harmadik missziós feladata nemcsak technológiai és gazdasági, hanem társadalmi ügyeket is a felszínre hoz</a:t>
            </a:r>
            <a:r>
              <a:rPr lang="hu-HU" sz="2400" i="1" dirty="0" smtClean="0"/>
              <a:t>.” (NKIF)</a:t>
            </a:r>
          </a:p>
          <a:p>
            <a:r>
              <a:rPr lang="hu-HU" sz="2400" i="1" dirty="0"/>
              <a:t>A »</a:t>
            </a:r>
            <a:r>
              <a:rPr lang="hu-HU" sz="2400" i="1" dirty="0" err="1"/>
              <a:t>hard</a:t>
            </a:r>
            <a:r>
              <a:rPr lang="hu-HU" sz="2400" i="1" dirty="0"/>
              <a:t>« tudományok területén sincs igazi fejlesztés és innováció a humántudományok nélkül. Minden fejlesztést a társadalmi hasznosság jegyében értékelnek, annak kell megfelelni, hiszen végső soron emberek fogják használni</a:t>
            </a:r>
            <a:r>
              <a:rPr lang="hu-HU" sz="2400" i="1" dirty="0" smtClean="0"/>
              <a:t>. (SZTE)</a:t>
            </a:r>
          </a:p>
          <a:p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1365385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578219" y="687388"/>
            <a:ext cx="7101987" cy="825500"/>
          </a:xfrm>
        </p:spPr>
        <p:txBody>
          <a:bodyPr/>
          <a:lstStyle/>
          <a:p>
            <a:r>
              <a:rPr lang="hu-HU" sz="4000" dirty="0" smtClean="0"/>
              <a:t>Humántudományok megítélése a céges oldalról </a:t>
            </a:r>
            <a:br>
              <a:rPr lang="hu-HU" sz="4000" dirty="0" smtClean="0"/>
            </a:br>
            <a:r>
              <a:rPr lang="hu-HU" sz="4000" dirty="0" smtClean="0"/>
              <a:t>(interjúk alapján)</a:t>
            </a:r>
            <a:endParaRPr lang="hu-HU" sz="4000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578219" y="2216244"/>
            <a:ext cx="7251456" cy="5367897"/>
          </a:xfrm>
        </p:spPr>
        <p:txBody>
          <a:bodyPr/>
          <a:lstStyle/>
          <a:p>
            <a:r>
              <a:rPr lang="hu-HU" sz="2800" i="1" dirty="0"/>
              <a:t>A bölcsész szemlélet mód értékes, sok esetben hiányzik is az üzleti szférából</a:t>
            </a:r>
            <a:r>
              <a:rPr lang="hu-HU" sz="2800" i="1" dirty="0" smtClean="0"/>
              <a:t>.(Olajipari cég)</a:t>
            </a:r>
          </a:p>
          <a:p>
            <a:r>
              <a:rPr lang="hu-HU" sz="2800" i="1" dirty="0" smtClean="0"/>
              <a:t>„A </a:t>
            </a:r>
            <a:r>
              <a:rPr lang="hu-HU" sz="2800" i="1" dirty="0"/>
              <a:t>bölcsészettudományi karokkal való együttműködést a nagy nyelvi modellek fejlesztése hozta el. </a:t>
            </a:r>
            <a:r>
              <a:rPr lang="hu-HU" sz="2800" i="1" dirty="0"/>
              <a:t>Megnéztük, mi kell ahhoz, hogy a repetitív technológiával rendelkező mesterséges intelligencia technológiának tudjuk támogatást biztosítani. </a:t>
            </a:r>
            <a:r>
              <a:rPr lang="hu-HU" sz="2800" i="1" dirty="0"/>
              <a:t>Rájöttünk, hogy hiányzik a nyelvi </a:t>
            </a:r>
            <a:r>
              <a:rPr lang="hu-HU" sz="2800" i="1" dirty="0" smtClean="0"/>
              <a:t>korpusz” </a:t>
            </a:r>
            <a:r>
              <a:rPr lang="hu-HU" sz="2400" i="1" dirty="0" smtClean="0"/>
              <a:t>(hazai bank)</a:t>
            </a:r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648285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5826" y="274638"/>
            <a:ext cx="4357687" cy="1143000"/>
          </a:xfrm>
        </p:spPr>
        <p:txBody>
          <a:bodyPr/>
          <a:lstStyle/>
          <a:p>
            <a:r>
              <a:rPr lang="hu-HU" dirty="0" smtClean="0"/>
              <a:t>Összegzés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85913" y="2992203"/>
            <a:ext cx="7115176" cy="3348271"/>
          </a:xfrm>
        </p:spPr>
        <p:txBody>
          <a:bodyPr/>
          <a:lstStyle/>
          <a:p>
            <a:pPr marL="0" indent="0" algn="just">
              <a:buNone/>
            </a:pPr>
            <a:r>
              <a:rPr lang="hu-HU" sz="2400" dirty="0"/>
              <a:t>Hasonlóan a mérnöki, orvosi, vagy a természettudományi területekhez, a humán-, különösen bölcsészettudományi területeken is rendelkezésre állnak indikátorok az adat-, információ-, illetve a tudás áramlás aktivitásának mérésére.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868" y="537928"/>
            <a:ext cx="4237221" cy="245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56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976</TotalTime>
  <Words>473</Words>
  <Application>Microsoft Office PowerPoint</Application>
  <PresentationFormat>Diavetítés a képernyőre (4:3 oldalarány)</PresentationFormat>
  <Paragraphs>40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MT Pro Medium</vt:lpstr>
      <vt:lpstr>Wingdings</vt:lpstr>
      <vt:lpstr>Office Theme</vt:lpstr>
      <vt:lpstr>A bölcsész- és humántudományok helye az egyetemi innovációs ökoszisztémákban, valamint a céges ismerettranszfer folyamatokban hazai esettanulmányok alapján</vt:lpstr>
      <vt:lpstr>Téma kiválasztásának háttere</vt:lpstr>
      <vt:lpstr>Kérdés</vt:lpstr>
      <vt:lpstr>Módszertan</vt:lpstr>
      <vt:lpstr>Történeti kitekintés</vt:lpstr>
      <vt:lpstr>Mindeközben a piacon</vt:lpstr>
      <vt:lpstr>A humántudományok haszna (interjúk alapján)</vt:lpstr>
      <vt:lpstr>Humántudományok megítélése a céges oldalról  (interjúk alapján)</vt:lpstr>
      <vt:lpstr>Összegzés</vt:lpstr>
      <vt:lpstr>Köszönöm a figyelmet!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pj</dc:creator>
  <cp:lastModifiedBy>László Nemes</cp:lastModifiedBy>
  <cp:revision>53</cp:revision>
  <dcterms:created xsi:type="dcterms:W3CDTF">2011-03-29T08:32:47Z</dcterms:created>
  <dcterms:modified xsi:type="dcterms:W3CDTF">2023-11-29T11:39:43Z</dcterms:modified>
</cp:coreProperties>
</file>