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57" r:id="rId3"/>
    <p:sldId id="289" r:id="rId4"/>
    <p:sldId id="261" r:id="rId5"/>
    <p:sldId id="274" r:id="rId6"/>
    <p:sldId id="260" r:id="rId7"/>
    <p:sldId id="282" r:id="rId8"/>
    <p:sldId id="283" r:id="rId9"/>
    <p:sldId id="284" r:id="rId10"/>
    <p:sldId id="286" r:id="rId11"/>
    <p:sldId id="287" r:id="rId12"/>
    <p:sldId id="285" r:id="rId13"/>
    <p:sldId id="263" r:id="rId14"/>
    <p:sldId id="288" r:id="rId15"/>
    <p:sldId id="277" r:id="rId16"/>
    <p:sldId id="278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dos Helga" initials="KH" lastIdx="1" clrIdx="0">
    <p:extLst>
      <p:ext uri="{19B8F6BF-5375-455C-9EA6-DF929625EA0E}">
        <p15:presenceInfo xmlns:p15="http://schemas.microsoft.com/office/powerpoint/2012/main" userId="Kardos Hel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46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2DC76-9017-475E-AB60-4BCA05A72760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CA7BA-88F6-4DF3-A580-7369539A70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208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A7BA-88F6-4DF3-A580-7369539A7075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490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8B12-90FA-4F04-A036-FE1AA73188BB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9D4D-811A-44F4-AC61-8F272318B2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782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8B12-90FA-4F04-A036-FE1AA73188BB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9D4D-811A-44F4-AC61-8F272318B2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50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8B12-90FA-4F04-A036-FE1AA73188BB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9D4D-811A-44F4-AC61-8F272318B2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170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8B12-90FA-4F04-A036-FE1AA73188BB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9D4D-811A-44F4-AC61-8F272318B2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954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8B12-90FA-4F04-A036-FE1AA73188BB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9D4D-811A-44F4-AC61-8F272318B2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987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8B12-90FA-4F04-A036-FE1AA73188BB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9D4D-811A-44F4-AC61-8F272318B2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756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8B12-90FA-4F04-A036-FE1AA73188BB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9D4D-811A-44F4-AC61-8F272318B2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003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8B12-90FA-4F04-A036-FE1AA73188BB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9D4D-811A-44F4-AC61-8F272318B2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867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8B12-90FA-4F04-A036-FE1AA73188BB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9D4D-811A-44F4-AC61-8F272318B2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754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8B12-90FA-4F04-A036-FE1AA73188BB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9D4D-811A-44F4-AC61-8F272318B2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98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8B12-90FA-4F04-A036-FE1AA73188BB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9D4D-811A-44F4-AC61-8F272318B2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610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C8B12-90FA-4F04-A036-FE1AA73188BB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F9D4D-811A-44F4-AC61-8F272318B2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190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9712"/>
            <a:ext cx="12192000" cy="684523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097280" y="783771"/>
            <a:ext cx="97884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/>
              <a:t>A szabad felhasználás mint a szerzői jog egyik korlátozása – különös tekintettel a könyvtárak szerepére</a:t>
            </a:r>
            <a:r>
              <a:rPr lang="hu-HU" sz="4800" dirty="0"/>
              <a:t/>
            </a:r>
            <a:br>
              <a:rPr lang="hu-HU" sz="4800" dirty="0"/>
            </a:br>
            <a:endParaRPr lang="hu-HU" sz="48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219200" y="3648891"/>
            <a:ext cx="9326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u-HU" sz="3200" b="1" dirty="0"/>
              <a:t>Kardos </a:t>
            </a:r>
            <a:r>
              <a:rPr lang="hu-HU" sz="3200" b="1" dirty="0" smtClean="0"/>
              <a:t>Helga</a:t>
            </a:r>
          </a:p>
          <a:p>
            <a:pPr algn="ctr">
              <a:lnSpc>
                <a:spcPct val="200000"/>
              </a:lnSpc>
            </a:pPr>
            <a:r>
              <a:rPr lang="hu-HU" sz="3200" dirty="0" smtClean="0"/>
              <a:t>ELTE BTK ITDI</a:t>
            </a:r>
            <a:r>
              <a:rPr lang="hu-HU" sz="3200" dirty="0"/>
              <a:t> </a:t>
            </a:r>
            <a:r>
              <a:rPr lang="hu-HU" sz="3200" dirty="0" smtClean="0"/>
              <a:t> könyvtártudományi doktori program</a:t>
            </a:r>
          </a:p>
          <a:p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70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350" y="-131890"/>
            <a:ext cx="12481350" cy="698989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/>
          <a:lstStyle/>
          <a:p>
            <a:pPr algn="ctr"/>
            <a:r>
              <a:rPr lang="hu-HU" b="1" dirty="0" smtClean="0">
                <a:latin typeface="+mn-lt"/>
              </a:rPr>
              <a:t>1969. </a:t>
            </a:r>
            <a:r>
              <a:rPr lang="hu-HU" b="1" dirty="0">
                <a:latin typeface="+mn-lt"/>
              </a:rPr>
              <a:t>évi </a:t>
            </a:r>
            <a:r>
              <a:rPr lang="hu-HU" b="1" dirty="0" smtClean="0">
                <a:latin typeface="+mn-lt"/>
              </a:rPr>
              <a:t>III. </a:t>
            </a:r>
            <a:r>
              <a:rPr lang="hu-HU" b="1" dirty="0">
                <a:latin typeface="+mn-lt"/>
              </a:rPr>
              <a:t>törvénycikk a szerzői jogról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47241" y="1597306"/>
            <a:ext cx="1111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1145894"/>
            <a:ext cx="11910349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Szabad felhasználás</a:t>
            </a:r>
            <a:endParaRPr lang="hu-HU" sz="2800" dirty="0"/>
          </a:p>
          <a:p>
            <a:endParaRPr lang="hu-HU" sz="2400" dirty="0"/>
          </a:p>
          <a:p>
            <a:pPr algn="just"/>
            <a:endParaRPr lang="hu-HU" sz="1000" dirty="0"/>
          </a:p>
          <a:p>
            <a:pPr algn="just"/>
            <a:r>
              <a:rPr lang="hu-HU" sz="2800" dirty="0" smtClean="0"/>
              <a:t>„Nyilvánosságra </a:t>
            </a:r>
            <a:r>
              <a:rPr lang="hu-HU" sz="2800" dirty="0"/>
              <a:t>hozott mű részlete, vagy kisebb terjedelmű önálló mű iskolai oktatási célra [</a:t>
            </a:r>
            <a:r>
              <a:rPr lang="hu-HU" sz="2800" dirty="0" smtClean="0"/>
              <a:t>…]</a:t>
            </a:r>
            <a:r>
              <a:rPr lang="hu-HU" sz="2800" b="1" dirty="0" smtClean="0"/>
              <a:t>a </a:t>
            </a:r>
            <a:r>
              <a:rPr lang="hu-HU" sz="2800" b="1" dirty="0"/>
              <a:t>megjelölt szerző megnevezésével átvehető</a:t>
            </a:r>
            <a:r>
              <a:rPr lang="hu-HU" sz="2800" b="1" dirty="0" smtClean="0"/>
              <a:t>.”</a:t>
            </a:r>
            <a:endParaRPr lang="hu-HU" sz="2800" b="1" dirty="0"/>
          </a:p>
          <a:p>
            <a:pPr algn="just"/>
            <a:endParaRPr lang="hu-HU" sz="1600" dirty="0"/>
          </a:p>
          <a:p>
            <a:r>
              <a:rPr lang="hu-HU" sz="2800" b="1" dirty="0" smtClean="0"/>
              <a:t>„Új</a:t>
            </a:r>
            <a:r>
              <a:rPr lang="hu-HU" sz="2800" b="1" dirty="0"/>
              <a:t>, önálló mű alkotásához idegen mű felhasználható</a:t>
            </a:r>
            <a:r>
              <a:rPr lang="hu-HU" sz="2800" dirty="0"/>
              <a:t>; ez a jog azonban nem terjed ki az idegen mű átdolgozására </a:t>
            </a:r>
            <a:r>
              <a:rPr lang="hu-HU" sz="2800" dirty="0" smtClean="0"/>
              <a:t>[…]”</a:t>
            </a:r>
          </a:p>
          <a:p>
            <a:endParaRPr lang="hu-HU" dirty="0"/>
          </a:p>
          <a:p>
            <a:r>
              <a:rPr lang="hu-HU" sz="2800" b="1" dirty="0" smtClean="0"/>
              <a:t>„Nyilvánosságra </a:t>
            </a:r>
            <a:r>
              <a:rPr lang="hu-HU" sz="2800" b="1" dirty="0"/>
              <a:t>hozott műről bárki készíthet másolatot, ha az nem szolgálja sem </a:t>
            </a:r>
            <a:r>
              <a:rPr lang="hu-HU" sz="2800" b="1" dirty="0" err="1"/>
              <a:t>forgalombahozatal</a:t>
            </a:r>
            <a:r>
              <a:rPr lang="hu-HU" sz="2800" b="1" dirty="0"/>
              <a:t>, sem jövedelemszerzés célját, </a:t>
            </a:r>
            <a:r>
              <a:rPr lang="hu-HU" sz="2800" dirty="0"/>
              <a:t>és a szerző jogos érdekeit egyébként sem sérti. </a:t>
            </a:r>
            <a:r>
              <a:rPr lang="hu-HU" sz="2800" dirty="0" smtClean="0"/>
              <a:t>[…]”</a:t>
            </a:r>
            <a:endParaRPr lang="hu-HU" sz="2800" dirty="0"/>
          </a:p>
          <a:p>
            <a:endParaRPr lang="hu-HU" dirty="0"/>
          </a:p>
          <a:p>
            <a:r>
              <a:rPr lang="hu-HU" sz="2800" b="1" dirty="0" smtClean="0"/>
              <a:t>„A </a:t>
            </a:r>
            <a:r>
              <a:rPr lang="hu-HU" sz="2800" b="1" dirty="0"/>
              <a:t>szabad felhasználás körébe tartozik a mű egyes példányainak kölcsönzése is</a:t>
            </a:r>
            <a:r>
              <a:rPr lang="hu-HU" sz="2800" b="1" dirty="0" smtClean="0"/>
              <a:t>.”</a:t>
            </a:r>
            <a:endParaRPr lang="hu-HU" sz="2800" dirty="0"/>
          </a:p>
          <a:p>
            <a:r>
              <a:rPr lang="hu-HU" sz="2800" dirty="0"/>
              <a:t> 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4589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+mn-lt"/>
              </a:rPr>
              <a:t>   1999. évi LXXVI. törvény a szerzői jogról</a:t>
            </a:r>
            <a:endParaRPr lang="hu-HU" b="1" dirty="0">
              <a:latin typeface="+mn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51413" y="1690688"/>
            <a:ext cx="109023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A </a:t>
            </a:r>
            <a:r>
              <a:rPr lang="hu-HU" sz="2400" b="1" dirty="0" smtClean="0"/>
              <a:t>szabad felhasználás és a szerzői jog más korlátai</a:t>
            </a:r>
            <a:endParaRPr lang="hu-HU" sz="2400" dirty="0"/>
          </a:p>
          <a:p>
            <a:pPr algn="ctr"/>
            <a:r>
              <a:rPr lang="hu-HU" sz="2400" b="1" dirty="0"/>
              <a:t>(1999-es szövegállapot</a:t>
            </a:r>
            <a:r>
              <a:rPr lang="hu-HU" sz="2400" b="1" dirty="0" smtClean="0"/>
              <a:t>)</a:t>
            </a:r>
          </a:p>
          <a:p>
            <a:pPr algn="ctr"/>
            <a:endParaRPr lang="hu-HU" sz="2400" dirty="0"/>
          </a:p>
          <a:p>
            <a:r>
              <a:rPr lang="hu-HU" sz="2800" dirty="0" smtClean="0"/>
              <a:t>A </a:t>
            </a:r>
            <a:r>
              <a:rPr lang="hu-HU" sz="2800" dirty="0"/>
              <a:t>nyilvános könyvtárak </a:t>
            </a:r>
            <a:r>
              <a:rPr lang="hu-HU" sz="2800" b="1" dirty="0"/>
              <a:t>a mű egyes példányait szabadon haszonkölcsönbe adhatják</a:t>
            </a:r>
            <a:r>
              <a:rPr lang="hu-HU" sz="2800" dirty="0"/>
              <a:t>. Ez a rendelkezés nem vonatkozik a szoftverre és a számítástechnikai eszközökkel működtetett adattárra</a:t>
            </a:r>
            <a:r>
              <a:rPr lang="hu-HU" sz="2800" dirty="0" smtClean="0"/>
              <a:t>.</a:t>
            </a:r>
          </a:p>
          <a:p>
            <a:endParaRPr lang="hu-HU" sz="2800" dirty="0"/>
          </a:p>
          <a:p>
            <a:r>
              <a:rPr lang="hu-HU" sz="2800" dirty="0" smtClean="0"/>
              <a:t>A </a:t>
            </a:r>
            <a:r>
              <a:rPr lang="hu-HU" sz="2800" dirty="0"/>
              <a:t>mű </a:t>
            </a:r>
            <a:r>
              <a:rPr lang="hu-HU" sz="2800" b="1" dirty="0"/>
              <a:t>nem üzletszerű többszörözése és terjesztése a szabad felhasználás </a:t>
            </a:r>
            <a:r>
              <a:rPr lang="hu-HU" sz="2800" dirty="0"/>
              <a:t>körébe tartozik, </a:t>
            </a:r>
            <a:r>
              <a:rPr lang="hu-HU" sz="2800" b="1" dirty="0"/>
              <a:t>ha az kizárólag a fogyatékos személyek igényeinek kielégítését szolgálja </a:t>
            </a:r>
            <a:r>
              <a:rPr lang="hu-HU" sz="2800" dirty="0"/>
              <a:t>és kizárólag a célnak megfelelő módon valósul meg.</a:t>
            </a:r>
          </a:p>
          <a:p>
            <a:r>
              <a:rPr lang="hu-HU" sz="2800" dirty="0"/>
              <a:t> 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977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20878"/>
            <a:ext cx="12192000" cy="812482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14764" y="365125"/>
            <a:ext cx="7592291" cy="1325563"/>
          </a:xfrm>
        </p:spPr>
        <p:txBody>
          <a:bodyPr/>
          <a:lstStyle/>
          <a:p>
            <a:pPr algn="ctr"/>
            <a:r>
              <a:rPr lang="hu-HU" b="1" dirty="0" err="1" smtClean="0">
                <a:latin typeface="+mn-lt"/>
              </a:rPr>
              <a:t>Marrákesi</a:t>
            </a:r>
            <a:r>
              <a:rPr lang="hu-HU" b="1" dirty="0" smtClean="0">
                <a:latin typeface="+mn-lt"/>
              </a:rPr>
              <a:t> szerződés (2013)</a:t>
            </a:r>
            <a:endParaRPr lang="hu-HU" b="1" dirty="0">
              <a:latin typeface="+mn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958108" y="1921397"/>
            <a:ext cx="58558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A vakok, látáskárosultak és nyomtatott szöveget egyéb okból használni képtelen személyek megjelent </a:t>
            </a:r>
            <a:r>
              <a:rPr lang="hu-HU" sz="3600" b="1" dirty="0" err="1"/>
              <a:t>művekhez</a:t>
            </a:r>
            <a:r>
              <a:rPr lang="hu-HU" sz="3600" b="1" dirty="0"/>
              <a:t> való hozzáférésének megkönnyítéséről szóló </a:t>
            </a:r>
            <a:r>
              <a:rPr lang="hu-HU" sz="3600" b="1" dirty="0" err="1"/>
              <a:t>marrákesi</a:t>
            </a:r>
            <a:r>
              <a:rPr lang="hu-HU" sz="3600" b="1" dirty="0"/>
              <a:t> szerződés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1517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328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22811" y="386373"/>
            <a:ext cx="11086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/>
              <a:t>Az Európai </a:t>
            </a:r>
            <a:r>
              <a:rPr lang="hu-HU" sz="4000" b="1" dirty="0"/>
              <a:t>Parlament és a Tanács (EU) </a:t>
            </a:r>
            <a:r>
              <a:rPr lang="hu-HU" sz="4000" b="1" dirty="0" smtClean="0"/>
              <a:t>2019/790 irányelve (CDSM)</a:t>
            </a:r>
            <a:endParaRPr lang="hu-HU" sz="40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522514" y="1942011"/>
            <a:ext cx="10833463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A könyvtárakat leginkább érintő változások:</a:t>
            </a:r>
          </a:p>
          <a:p>
            <a:r>
              <a:rPr lang="hu-HU" sz="3200" dirty="0" smtClean="0"/>
              <a:t>az egyetemi könyvtárak kutatóhelynek minősülnek;</a:t>
            </a:r>
          </a:p>
          <a:p>
            <a:endParaRPr lang="hu-HU" sz="1100" dirty="0" smtClean="0"/>
          </a:p>
          <a:p>
            <a:r>
              <a:rPr lang="hu-HU" sz="3200" dirty="0"/>
              <a:t>a kereskedelmi forgalomban nem elérhető (out of </a:t>
            </a:r>
            <a:r>
              <a:rPr lang="hu-HU" sz="3200" dirty="0" err="1"/>
              <a:t>commerce</a:t>
            </a:r>
            <a:r>
              <a:rPr lang="hu-HU" sz="3200" dirty="0"/>
              <a:t>, </a:t>
            </a:r>
            <a:r>
              <a:rPr lang="hu-HU" sz="3200" dirty="0" err="1"/>
              <a:t>OoC</a:t>
            </a:r>
            <a:r>
              <a:rPr lang="hu-HU" sz="3200" dirty="0"/>
              <a:t>) művek felhasználásának könnyítése;</a:t>
            </a:r>
          </a:p>
          <a:p>
            <a:endParaRPr lang="hu-HU" sz="1200" dirty="0"/>
          </a:p>
          <a:p>
            <a:r>
              <a:rPr lang="hu-HU" sz="3200" dirty="0" smtClean="0"/>
              <a:t>a magán- és intézményi célú másolás modernizációja;</a:t>
            </a:r>
          </a:p>
          <a:p>
            <a:endParaRPr lang="hu-HU" sz="1200" dirty="0" smtClean="0"/>
          </a:p>
          <a:p>
            <a:r>
              <a:rPr lang="hu-HU" sz="3200" dirty="0"/>
              <a:t>v</a:t>
            </a:r>
            <a:r>
              <a:rPr lang="hu-HU" sz="3200" dirty="0" smtClean="0"/>
              <a:t>áltozások az árva művek felhasználásában;</a:t>
            </a:r>
            <a:endParaRPr lang="hu-HU" sz="3200" dirty="0"/>
          </a:p>
          <a:p>
            <a:endParaRPr lang="hu-HU" sz="1200" dirty="0"/>
          </a:p>
          <a:p>
            <a:r>
              <a:rPr lang="hu-HU" sz="3200" dirty="0" smtClean="0"/>
              <a:t>a </a:t>
            </a:r>
            <a:r>
              <a:rPr lang="hu-HU" sz="3200" dirty="0"/>
              <a:t>digitális oktatást elősegítő </a:t>
            </a:r>
            <a:r>
              <a:rPr lang="hu-HU" sz="3200" dirty="0" smtClean="0"/>
              <a:t>változások.</a:t>
            </a:r>
            <a:endParaRPr lang="hu-HU" sz="3200" dirty="0"/>
          </a:p>
          <a:p>
            <a:endParaRPr lang="hu-HU" sz="2400" dirty="0"/>
          </a:p>
          <a:p>
            <a:endParaRPr lang="hu-HU" sz="3200" dirty="0"/>
          </a:p>
          <a:p>
            <a:endParaRPr lang="hu-HU" sz="3200" dirty="0"/>
          </a:p>
          <a:p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4417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747" y="0"/>
            <a:ext cx="12607494" cy="840171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71154" y="243840"/>
            <a:ext cx="438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48640" y="1733005"/>
            <a:ext cx="5320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Szerzői jogi védelem</a:t>
            </a:r>
            <a:endParaRPr lang="hu-HU" sz="3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415143" y="182251"/>
            <a:ext cx="936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Az egyensúly örök kérdése</a:t>
            </a:r>
            <a:endParaRPr lang="hu-HU" sz="36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6881091" y="1564336"/>
            <a:ext cx="38957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Az információhoz való szabad hozzáférés joga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03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27611" y="992777"/>
            <a:ext cx="9666515" cy="4676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17713" y="905691"/>
            <a:ext cx="918754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3200" b="1" dirty="0"/>
          </a:p>
          <a:p>
            <a:pPr algn="ctr"/>
            <a:r>
              <a:rPr lang="hu-HU" sz="3200" b="1" dirty="0" smtClean="0"/>
              <a:t> 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417"/>
            <a:ext cx="12192000" cy="687541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376160" y="1097280"/>
            <a:ext cx="4815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err="1" smtClean="0">
                <a:solidFill>
                  <a:schemeClr val="bg1"/>
                </a:solidFill>
              </a:rPr>
              <a:t>Books</a:t>
            </a:r>
            <a:r>
              <a:rPr lang="hu-HU" sz="4400" b="1" dirty="0" smtClean="0">
                <a:solidFill>
                  <a:schemeClr val="bg1"/>
                </a:solidFill>
              </a:rPr>
              <a:t> </a:t>
            </a:r>
            <a:r>
              <a:rPr lang="hu-HU" sz="4400" b="1" dirty="0" err="1" smtClean="0">
                <a:solidFill>
                  <a:schemeClr val="bg1"/>
                </a:solidFill>
              </a:rPr>
              <a:t>are</a:t>
            </a:r>
            <a:r>
              <a:rPr lang="hu-HU" sz="4400" b="1" dirty="0" smtClean="0">
                <a:solidFill>
                  <a:schemeClr val="bg1"/>
                </a:solidFill>
              </a:rPr>
              <a:t> for </a:t>
            </a:r>
            <a:r>
              <a:rPr lang="hu-HU" sz="4400" b="1" dirty="0" err="1" smtClean="0">
                <a:solidFill>
                  <a:schemeClr val="bg1"/>
                </a:solidFill>
              </a:rPr>
              <a:t>use</a:t>
            </a:r>
            <a:endParaRPr lang="hu-H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+mn-lt"/>
              </a:rPr>
              <a:t>Források</a:t>
            </a:r>
            <a:endParaRPr lang="hu-HU" b="1" dirty="0">
              <a:latin typeface="+mn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38200" y="1440873"/>
            <a:ext cx="105156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Grad</a:t>
            </a:r>
            <a:r>
              <a:rPr lang="hu-HU" sz="2400" dirty="0" smtClean="0"/>
              <a:t>-Gyenge Anikó</a:t>
            </a:r>
            <a:r>
              <a:rPr lang="hu-HU" sz="2400" dirty="0"/>
              <a:t>: A szerzői jogi korlátozások  és a szerzői jog emberi jogi </a:t>
            </a:r>
            <a:r>
              <a:rPr lang="hu-HU" sz="2400" dirty="0" smtClean="0"/>
              <a:t>háttere. Budapest: HVG-ORAC, 2010. p.13.</a:t>
            </a:r>
          </a:p>
          <a:p>
            <a:endParaRPr lang="hu-HU" sz="400" dirty="0" smtClean="0"/>
          </a:p>
          <a:p>
            <a:r>
              <a:rPr lang="pt-BR" sz="2400" dirty="0"/>
              <a:t>Ranganathan, S</a:t>
            </a:r>
            <a:r>
              <a:rPr lang="pt-BR" sz="2400" dirty="0" smtClean="0"/>
              <a:t>.</a:t>
            </a:r>
            <a:r>
              <a:rPr lang="hu-HU" sz="2400" dirty="0" smtClean="0"/>
              <a:t> </a:t>
            </a:r>
            <a:r>
              <a:rPr lang="pt-BR" sz="2400" dirty="0" smtClean="0"/>
              <a:t>R</a:t>
            </a:r>
            <a:r>
              <a:rPr lang="pt-BR" sz="2400" dirty="0"/>
              <a:t>.:. </a:t>
            </a:r>
            <a:r>
              <a:rPr lang="hu-HU" sz="2400" dirty="0" smtClean="0"/>
              <a:t>The </a:t>
            </a:r>
            <a:r>
              <a:rPr lang="hu-HU" sz="2400" dirty="0" err="1" smtClean="0"/>
              <a:t>five</a:t>
            </a:r>
            <a:r>
              <a:rPr lang="hu-HU" sz="2400" dirty="0" smtClean="0"/>
              <a:t> </a:t>
            </a:r>
            <a:r>
              <a:rPr lang="hu-HU" sz="2400" dirty="0" err="1" smtClean="0"/>
              <a:t>laws</a:t>
            </a:r>
            <a:r>
              <a:rPr lang="hu-HU" sz="2400" dirty="0" smtClean="0"/>
              <a:t> of library </a:t>
            </a:r>
            <a:r>
              <a:rPr lang="hu-HU" sz="2400" dirty="0" err="1" smtClean="0"/>
              <a:t>science</a:t>
            </a:r>
            <a:r>
              <a:rPr lang="hu-HU" sz="2400" dirty="0" smtClean="0"/>
              <a:t>. </a:t>
            </a:r>
            <a:r>
              <a:rPr lang="hu-HU" sz="2400" dirty="0" err="1" smtClean="0"/>
              <a:t>Madras</a:t>
            </a:r>
            <a:r>
              <a:rPr lang="hu-HU" sz="2400" dirty="0" smtClean="0"/>
              <a:t>, London, 1931</a:t>
            </a:r>
          </a:p>
          <a:p>
            <a:endParaRPr lang="hu-HU" sz="400" dirty="0"/>
          </a:p>
          <a:p>
            <a:endParaRPr lang="hu-HU" sz="400" dirty="0" smtClean="0"/>
          </a:p>
          <a:p>
            <a:r>
              <a:rPr lang="hu-HU" sz="2400" dirty="0" smtClean="0"/>
              <a:t>Az emberi jogoknak az ENSZ Közgyűlése által 1948. december 10-én elfogadott egyetemes nyilatkozata</a:t>
            </a:r>
          </a:p>
          <a:p>
            <a:endParaRPr lang="hu-HU" sz="400" dirty="0" smtClean="0"/>
          </a:p>
          <a:p>
            <a:r>
              <a:rPr lang="hu-HU" sz="2400" dirty="0"/>
              <a:t>A vakok, látáskárosultak és nyomtatott szöveget egyéb okból használni képtelen személyek megjelent </a:t>
            </a:r>
            <a:r>
              <a:rPr lang="hu-HU" sz="2400" dirty="0" err="1"/>
              <a:t>művekhez</a:t>
            </a:r>
            <a:r>
              <a:rPr lang="hu-HU" sz="2400" dirty="0"/>
              <a:t> való hozzáférésének megkönnyítéséről szóló </a:t>
            </a:r>
            <a:r>
              <a:rPr lang="hu-HU" sz="2400" dirty="0" err="1"/>
              <a:t>marrákesi</a:t>
            </a:r>
            <a:r>
              <a:rPr lang="hu-HU" sz="2400" dirty="0"/>
              <a:t> </a:t>
            </a:r>
            <a:r>
              <a:rPr lang="hu-HU" sz="2400" dirty="0" smtClean="0"/>
              <a:t>szerződés</a:t>
            </a:r>
          </a:p>
          <a:p>
            <a:endParaRPr lang="hu-HU" sz="400" dirty="0" smtClean="0"/>
          </a:p>
          <a:p>
            <a:r>
              <a:rPr lang="hu-HU" sz="2400" dirty="0" smtClean="0"/>
              <a:t>1884.évi XVI. </a:t>
            </a:r>
            <a:r>
              <a:rPr lang="hu-HU" sz="2400" dirty="0"/>
              <a:t>t</a:t>
            </a:r>
            <a:r>
              <a:rPr lang="hu-HU" sz="2400" dirty="0" smtClean="0"/>
              <a:t>örvénycikk a szerzői jogról</a:t>
            </a:r>
          </a:p>
          <a:p>
            <a:r>
              <a:rPr lang="hu-HU" sz="2400" dirty="0" smtClean="0"/>
              <a:t>1921.évi LIV. törvénycikk a szerzői jogról</a:t>
            </a:r>
          </a:p>
          <a:p>
            <a:r>
              <a:rPr lang="hu-HU" sz="2400" dirty="0" smtClean="0"/>
              <a:t>1969. évi III. törvénycikk a szerzői jogról</a:t>
            </a:r>
          </a:p>
          <a:p>
            <a:r>
              <a:rPr lang="hu-HU" sz="2400" dirty="0" smtClean="0"/>
              <a:t>1999. évi LXXVI. </a:t>
            </a:r>
            <a:r>
              <a:rPr lang="hu-HU" sz="2400" dirty="0"/>
              <a:t>t</a:t>
            </a:r>
            <a:r>
              <a:rPr lang="hu-HU" sz="2400" dirty="0" smtClean="0"/>
              <a:t>örvénycikk a szerzői jogról</a:t>
            </a:r>
          </a:p>
          <a:p>
            <a:r>
              <a:rPr lang="hu-HU" sz="2400" dirty="0"/>
              <a:t>Az Európai Parlament és a Tanács (EU) 2019/790 irányelve (CDSM)</a:t>
            </a:r>
          </a:p>
          <a:p>
            <a:endParaRPr lang="hu-HU" sz="2400" dirty="0" smtClean="0"/>
          </a:p>
          <a:p>
            <a:pPr marL="342900" indent="-342900">
              <a:buAutoNum type="arabicPeriod"/>
            </a:pPr>
            <a:endParaRPr lang="hu-HU" sz="2400" dirty="0" smtClean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97441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3450"/>
            <a:ext cx="12192000" cy="87249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424749" cy="1325563"/>
          </a:xfrm>
        </p:spPr>
        <p:txBody>
          <a:bodyPr/>
          <a:lstStyle/>
          <a:p>
            <a:r>
              <a:rPr lang="hu-HU" b="1" dirty="0" smtClean="0">
                <a:latin typeface="+mn-lt"/>
              </a:rPr>
              <a:t>A könyvek használata</a:t>
            </a:r>
            <a:endParaRPr lang="hu-HU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6137366" cy="4486275"/>
          </a:xfrm>
        </p:spPr>
        <p:txBody>
          <a:bodyPr/>
          <a:lstStyle/>
          <a:p>
            <a:pPr marL="0" indent="0">
              <a:buNone/>
            </a:pPr>
            <a:r>
              <a:rPr lang="hu-HU" dirty="0" err="1" smtClean="0"/>
              <a:t>Ranganathan</a:t>
            </a:r>
            <a:r>
              <a:rPr lang="hu-HU" dirty="0" smtClean="0"/>
              <a:t> 5 törvénye (1931)</a:t>
            </a:r>
          </a:p>
          <a:p>
            <a:pPr marL="0" indent="0">
              <a:buNone/>
            </a:pPr>
            <a:endParaRPr lang="hu-HU" dirty="0"/>
          </a:p>
          <a:p>
            <a:pPr marL="514350" indent="-514350">
              <a:buAutoNum type="arabicPeriod"/>
            </a:pPr>
            <a:r>
              <a:rPr lang="hu-HU" b="1" dirty="0" smtClean="0"/>
              <a:t>A könyvek azért vannak, hogy használjuk őket.</a:t>
            </a:r>
          </a:p>
          <a:p>
            <a:pPr marL="514350" indent="-514350">
              <a:buAutoNum type="arabicPeriod"/>
            </a:pPr>
            <a:r>
              <a:rPr lang="hu-HU" dirty="0" smtClean="0"/>
              <a:t>Minden olvasónak a maga könyvét.</a:t>
            </a:r>
          </a:p>
          <a:p>
            <a:pPr marL="514350" indent="-514350">
              <a:buAutoNum type="arabicPeriod"/>
            </a:pPr>
            <a:r>
              <a:rPr lang="hu-HU" dirty="0" smtClean="0"/>
              <a:t>Minden könyvnek a maga olvasóját.</a:t>
            </a:r>
          </a:p>
          <a:p>
            <a:pPr marL="514350" indent="-514350">
              <a:buAutoNum type="arabicPeriod"/>
            </a:pPr>
            <a:r>
              <a:rPr lang="hu-HU" dirty="0" smtClean="0"/>
              <a:t>Kíméljük az olvasó idejét.</a:t>
            </a:r>
          </a:p>
          <a:p>
            <a:pPr marL="514350" indent="-514350">
              <a:buAutoNum type="arabicPeriod"/>
            </a:pPr>
            <a:r>
              <a:rPr lang="hu-HU" dirty="0" smtClean="0"/>
              <a:t>A könyvtár egy fejlődő szervezet.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177" y="872082"/>
            <a:ext cx="3810000" cy="509587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707086" y="6061166"/>
            <a:ext cx="3657600" cy="64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S.R. </a:t>
            </a:r>
            <a:r>
              <a:rPr lang="hu-HU" dirty="0" err="1" smtClean="0"/>
              <a:t>Ranganathan</a:t>
            </a:r>
            <a:r>
              <a:rPr lang="hu-HU" dirty="0" smtClean="0"/>
              <a:t> (1892-1972)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276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932873" y="914400"/>
            <a:ext cx="10095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„A </a:t>
            </a:r>
            <a:r>
              <a:rPr lang="hu-HU" sz="3600" b="1" dirty="0"/>
              <a:t>közönség nem egyszerűen műélvező tömeget jelent, hanem a szellemi alkotások kapcsán jogszerű igényeket megfogalmazó személyek összességét is</a:t>
            </a:r>
            <a:r>
              <a:rPr lang="hu-HU" sz="3600" b="1" dirty="0" smtClean="0"/>
              <a:t>.”</a:t>
            </a:r>
          </a:p>
          <a:p>
            <a:r>
              <a:rPr lang="hu-HU" sz="3600" b="1" dirty="0" smtClean="0"/>
              <a:t>							</a:t>
            </a:r>
            <a:r>
              <a:rPr lang="hu-HU" sz="2800" b="1" i="1" dirty="0" err="1" smtClean="0"/>
              <a:t>Grad</a:t>
            </a:r>
            <a:r>
              <a:rPr lang="hu-HU" sz="2800" b="1" i="1" dirty="0" smtClean="0"/>
              <a:t>-Gyenge Anikó</a:t>
            </a:r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315413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0695"/>
            <a:ext cx="12192000" cy="713422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17714" y="487680"/>
            <a:ext cx="58695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/>
              <a:t>Minden személynek joga van a vélemény és a kifejezés szabadságához, amely magában foglalja azt a jogot, hogy véleménye miatt ne szenvedjen zaklatást és hogy határokra való tekintet nélkül kutathasson, átvihessen és terjeszthessen híreket és eszméket bármilyen kifejezési módon.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87383" y="4815840"/>
            <a:ext cx="50422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i="1" dirty="0" smtClean="0"/>
              <a:t>Emberi Jogok Egyetemes Nyilatkozata 19.cikk (1948)</a:t>
            </a:r>
            <a:endParaRPr lang="hu-HU" sz="3600" i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69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0695"/>
            <a:ext cx="12192000" cy="713422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17714" y="487680"/>
            <a:ext cx="5869577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/>
              <a:t>Mindenkinek joga van minden általa alkotott tudományos, irodalmi és művészeti termékkel kapcsolatos erkölcsi és anyagi </a:t>
            </a:r>
            <a:r>
              <a:rPr lang="hu-HU" sz="3600" dirty="0" smtClean="0"/>
              <a:t>érdekeinek a </a:t>
            </a:r>
            <a:r>
              <a:rPr lang="hu-HU" sz="3600" dirty="0"/>
              <a:t>védelméhez</a:t>
            </a:r>
            <a:r>
              <a:rPr lang="hu-HU" dirty="0"/>
              <a:t>.</a:t>
            </a:r>
          </a:p>
          <a:p>
            <a:endParaRPr lang="hu-HU" sz="3600" dirty="0"/>
          </a:p>
          <a:p>
            <a:r>
              <a:rPr lang="hu-HU" sz="3600" i="1" dirty="0"/>
              <a:t>Emberi Jogok Egyetemes Nyilatkozata </a:t>
            </a:r>
            <a:r>
              <a:rPr lang="hu-HU" sz="3600" i="1" dirty="0" smtClean="0"/>
              <a:t>27(2).cikk </a:t>
            </a:r>
            <a:r>
              <a:rPr lang="hu-HU" sz="3600" i="1" dirty="0"/>
              <a:t>(1948)</a:t>
            </a:r>
          </a:p>
          <a:p>
            <a:endParaRPr lang="hu-HU" sz="3600" dirty="0" smtClean="0"/>
          </a:p>
          <a:p>
            <a:endParaRPr lang="hu-HU" sz="3600" dirty="0" smtClean="0"/>
          </a:p>
          <a:p>
            <a:endParaRPr lang="hu-HU" sz="3600" dirty="0" smtClean="0"/>
          </a:p>
          <a:p>
            <a:endParaRPr lang="hu-HU" sz="3600" dirty="0" smtClean="0"/>
          </a:p>
          <a:p>
            <a:endParaRPr lang="hu-HU" sz="3600" dirty="0"/>
          </a:p>
          <a:p>
            <a:endParaRPr lang="hu-HU" sz="3600" dirty="0"/>
          </a:p>
          <a:p>
            <a:endParaRPr lang="hu-HU" sz="3600" dirty="0"/>
          </a:p>
          <a:p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5019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1063"/>
            <a:ext cx="12192000" cy="86201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33450"/>
            <a:ext cx="12192000" cy="87249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33413"/>
            <a:ext cx="12192000" cy="812482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71154" y="243840"/>
            <a:ext cx="438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48640" y="1733005"/>
            <a:ext cx="5320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Szerzői jogi védelem</a:t>
            </a:r>
            <a:endParaRPr lang="hu-HU" sz="3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415143" y="182251"/>
            <a:ext cx="936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Az egyensúly örök kérdése</a:t>
            </a:r>
            <a:endParaRPr lang="hu-HU" sz="36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6881091" y="1136073"/>
            <a:ext cx="38957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Az információhoz való szabad hozzáférés joga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32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978"/>
            <a:ext cx="12192000" cy="87249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-92364"/>
            <a:ext cx="10515600" cy="942109"/>
          </a:xfrm>
        </p:spPr>
        <p:txBody>
          <a:bodyPr>
            <a:normAutofit fontScale="90000"/>
          </a:bodyPr>
          <a:lstStyle/>
          <a:p>
            <a:r>
              <a:rPr lang="hu-HU" b="1" dirty="0">
                <a:latin typeface="+mn-lt"/>
              </a:rPr>
              <a:t>A nemzetközi szerzői jogi szabályozás kezdetei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38200" y="849745"/>
            <a:ext cx="1011612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/>
              <a:t>Berni Uniós </a:t>
            </a:r>
            <a:r>
              <a:rPr lang="hu-HU" sz="3600" dirty="0" smtClean="0"/>
              <a:t>Egyezmény</a:t>
            </a:r>
          </a:p>
          <a:p>
            <a:pPr algn="ctr"/>
            <a:endParaRPr lang="hu-HU" sz="3600" dirty="0"/>
          </a:p>
          <a:p>
            <a:pPr algn="ctr"/>
            <a:r>
              <a:rPr lang="hu-HU" sz="3600" dirty="0" smtClean="0"/>
              <a:t>1886-ban kilenc </a:t>
            </a:r>
            <a:r>
              <a:rPr lang="hu-HU" sz="3600" dirty="0"/>
              <a:t>állam állapodott meg, hogy uniót alkotnak az irodalmi és művészeti alkotások szerzői jogainak védelmére. </a:t>
            </a:r>
            <a:endParaRPr lang="hu-HU" sz="3600" dirty="0" smtClean="0"/>
          </a:p>
          <a:p>
            <a:pPr algn="ctr"/>
            <a:endParaRPr lang="hu-HU" sz="3600" dirty="0"/>
          </a:p>
          <a:p>
            <a:pPr algn="ctr"/>
            <a:r>
              <a:rPr lang="hu-HU" sz="3600" dirty="0" smtClean="0"/>
              <a:t>Az egyezmény a </a:t>
            </a:r>
            <a:r>
              <a:rPr lang="hu-HU" sz="3600" dirty="0"/>
              <a:t>mai napig a szerzői jogi védelem </a:t>
            </a:r>
            <a:r>
              <a:rPr lang="hu-HU" sz="3600" dirty="0" smtClean="0"/>
              <a:t>alapját képezi.</a:t>
            </a:r>
            <a:endParaRPr lang="hu-HU" sz="3600" dirty="0"/>
          </a:p>
          <a:p>
            <a:pPr algn="ctr"/>
            <a:r>
              <a:rPr lang="hu-HU" sz="3600" dirty="0"/>
              <a:t>Magyarország 1922-ben csatlakozott az </a:t>
            </a:r>
            <a:r>
              <a:rPr lang="hu-HU" sz="3600" dirty="0" smtClean="0"/>
              <a:t>egyezményhez.</a:t>
            </a:r>
            <a:endParaRPr lang="hu-HU" sz="36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99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596" y="27393"/>
            <a:ext cx="12284596" cy="68306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4000" b="1" dirty="0" smtClean="0">
                <a:latin typeface="+mn-lt"/>
              </a:rPr>
              <a:t>A magyarországi szabályozás kezdete</a:t>
            </a:r>
            <a:br>
              <a:rPr lang="hu-HU" sz="4000" b="1" dirty="0" smtClean="0">
                <a:latin typeface="+mn-lt"/>
              </a:rPr>
            </a:br>
            <a:r>
              <a:rPr lang="hu-HU" sz="4000" b="1" dirty="0" smtClean="0">
                <a:latin typeface="+mn-lt"/>
              </a:rPr>
              <a:t/>
            </a:r>
            <a:br>
              <a:rPr lang="hu-HU" sz="4000" b="1" dirty="0" smtClean="0">
                <a:latin typeface="+mn-lt"/>
              </a:rPr>
            </a:br>
            <a:r>
              <a:rPr lang="hu-HU" sz="4000" b="1" dirty="0" smtClean="0">
                <a:latin typeface="+mn-lt"/>
              </a:rPr>
              <a:t>1884. </a:t>
            </a:r>
            <a:r>
              <a:rPr lang="hu-HU" sz="4000" b="1" dirty="0">
                <a:latin typeface="+mn-lt"/>
              </a:rPr>
              <a:t>é</a:t>
            </a:r>
            <a:r>
              <a:rPr lang="hu-HU" sz="4000" b="1" dirty="0" smtClean="0">
                <a:latin typeface="+mn-lt"/>
              </a:rPr>
              <a:t>vi XVI. törvénycikk a szerzői jogról </a:t>
            </a:r>
            <a:endParaRPr lang="hu-HU" sz="4000" b="1" dirty="0">
              <a:latin typeface="+mn-l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81965" y="2268638"/>
            <a:ext cx="1110012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Nem tekintendő a szerzői jog bitorlásának:</a:t>
            </a:r>
          </a:p>
          <a:p>
            <a:endParaRPr lang="hu-HU" sz="1200" dirty="0"/>
          </a:p>
          <a:p>
            <a:r>
              <a:rPr lang="hu-HU" sz="2800" b="1" dirty="0"/>
              <a:t>Nem tekintetik a szerzői jog bitorlásának: </a:t>
            </a:r>
            <a:r>
              <a:rPr lang="hu-HU" sz="2800" b="1" dirty="0" smtClean="0"/>
              <a:t>„</a:t>
            </a:r>
            <a:r>
              <a:rPr lang="hu-HU" sz="2800" dirty="0" smtClean="0"/>
              <a:t>a </a:t>
            </a:r>
            <a:r>
              <a:rPr lang="hu-HU" sz="2800" dirty="0"/>
              <a:t>már megjelent mű egyes helyeinek vagy kisebb részeinek </a:t>
            </a:r>
            <a:r>
              <a:rPr lang="hu-HU" sz="2800" dirty="0" err="1"/>
              <a:t>szószerint</a:t>
            </a:r>
            <a:r>
              <a:rPr lang="hu-HU" sz="2800" dirty="0"/>
              <a:t> idézése; [</a:t>
            </a:r>
            <a:r>
              <a:rPr lang="hu-HU" sz="2800" dirty="0" smtClean="0"/>
              <a:t>…] </a:t>
            </a:r>
            <a:r>
              <a:rPr lang="hu-HU" sz="2800" dirty="0"/>
              <a:t>a kisebb dolgozatoknak, a </a:t>
            </a:r>
            <a:r>
              <a:rPr lang="hu-HU" sz="2800" dirty="0" err="1"/>
              <a:t>czél</a:t>
            </a:r>
            <a:r>
              <a:rPr lang="hu-HU" sz="2800" dirty="0"/>
              <a:t> által indokolható korlátolt terjedelemben felvétele olyan nagyobb munkába, mely tartalma szerint önálló tudományos műnek tekinthető </a:t>
            </a:r>
            <a:r>
              <a:rPr lang="hu-HU" sz="2800" dirty="0" smtClean="0"/>
              <a:t>[…]”</a:t>
            </a:r>
            <a:endParaRPr lang="hu-HU" sz="2800" dirty="0"/>
          </a:p>
          <a:p>
            <a:endParaRPr lang="hu-HU" sz="1600" dirty="0"/>
          </a:p>
          <a:p>
            <a:r>
              <a:rPr lang="hu-HU" sz="2800" b="1" dirty="0"/>
              <a:t>A </a:t>
            </a:r>
            <a:r>
              <a:rPr lang="hu-HU" sz="2800" b="1" dirty="0" err="1"/>
              <a:t>hirlapok</a:t>
            </a:r>
            <a:r>
              <a:rPr lang="hu-HU" sz="2800" b="1" dirty="0"/>
              <a:t> és folyóiratok egyes közleményeinek átvétele</a:t>
            </a:r>
            <a:r>
              <a:rPr lang="hu-HU" sz="2800" dirty="0"/>
              <a:t>; </a:t>
            </a:r>
            <a:r>
              <a:rPr lang="hu-HU" sz="2800" dirty="0" smtClean="0"/>
              <a:t>„kivéve </a:t>
            </a:r>
            <a:r>
              <a:rPr lang="hu-HU" sz="2800" dirty="0"/>
              <a:t>a szépirodalmi és a tudományos dolgozatokat; továbbá az olyan nagyobb közleményeket, melyeknek az élén az utánnyomás tilalma kifejeztetett</a:t>
            </a:r>
            <a:r>
              <a:rPr lang="hu-HU" sz="2800" dirty="0" smtClean="0"/>
              <a:t>;”</a:t>
            </a:r>
            <a:endParaRPr lang="hu-HU" sz="2800" dirty="0"/>
          </a:p>
          <a:p>
            <a:r>
              <a:rPr lang="hu-HU" sz="2400" dirty="0"/>
              <a:t>   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6442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70"/>
            <a:ext cx="12192000" cy="683613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b="1" dirty="0" smtClean="0">
                <a:latin typeface="+mn-lt"/>
              </a:rPr>
              <a:t>1921. </a:t>
            </a:r>
            <a:r>
              <a:rPr lang="hu-HU" sz="4000" b="1" dirty="0">
                <a:latin typeface="+mn-lt"/>
              </a:rPr>
              <a:t>é</a:t>
            </a:r>
            <a:r>
              <a:rPr lang="hu-HU" sz="4000" b="1" dirty="0" smtClean="0">
                <a:latin typeface="+mn-lt"/>
              </a:rPr>
              <a:t>vi LIV. törvénycikk a szerzői jogról </a:t>
            </a:r>
            <a:endParaRPr lang="hu-HU" sz="4000" b="1" dirty="0">
              <a:latin typeface="+mn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960699" y="1516284"/>
            <a:ext cx="1030146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Nem tekintendő a szerzői jog bitorlásának</a:t>
            </a:r>
            <a:r>
              <a:rPr lang="hu-HU" sz="2400" dirty="0" smtClean="0"/>
              <a:t>:</a:t>
            </a:r>
          </a:p>
          <a:p>
            <a:endParaRPr lang="hu-HU" sz="1200" dirty="0"/>
          </a:p>
          <a:p>
            <a:r>
              <a:rPr lang="hu-HU" sz="2400" b="1" dirty="0" smtClean="0"/>
              <a:t>„A már </a:t>
            </a:r>
            <a:r>
              <a:rPr lang="hu-HU" sz="2400" b="1" dirty="0"/>
              <a:t>megjelent mű egyes helyeinek vagy kisebb részeinek </a:t>
            </a:r>
            <a:r>
              <a:rPr lang="hu-HU" sz="2400" dirty="0"/>
              <a:t>hű idézése; vagy már megjelent egyes kisebb verses műveknek és kisebb prózai dolgozatoknak vagy nagyobb művek egyes kisebb részeinek a cél által indokolt terjedelemben felvétele olyan nagyobb munkába, amely tartalma szerint önálló tudományos műnek </a:t>
            </a:r>
            <a:r>
              <a:rPr lang="hu-HU" sz="2400" dirty="0" smtClean="0"/>
              <a:t>tekinthető[…];”</a:t>
            </a:r>
          </a:p>
          <a:p>
            <a:endParaRPr lang="hu-HU" sz="1200" dirty="0"/>
          </a:p>
          <a:p>
            <a:r>
              <a:rPr lang="hu-HU" sz="2400" b="1" dirty="0" smtClean="0"/>
              <a:t>„Szépirodalmi </a:t>
            </a:r>
            <a:r>
              <a:rPr lang="hu-HU" sz="2400" b="1" dirty="0"/>
              <a:t>és tudományos dolgozatok kivételével egyéb hírlapi cikkeknek átvétele más hírlapba</a:t>
            </a:r>
            <a:r>
              <a:rPr lang="hu-HU" sz="2400" dirty="0"/>
              <a:t>, ha utánnyomásukat határozottan meg nem tiltották; de a forrást és az abban esetleg megjelölt szerzőt világosan meg kell nevezni</a:t>
            </a:r>
            <a:r>
              <a:rPr lang="hu-HU" sz="2400" dirty="0" smtClean="0"/>
              <a:t>;”</a:t>
            </a:r>
          </a:p>
          <a:p>
            <a:endParaRPr lang="hu-HU" sz="1200" dirty="0"/>
          </a:p>
          <a:p>
            <a:r>
              <a:rPr lang="hu-HU" sz="2400" dirty="0" smtClean="0"/>
              <a:t>„Hírlapban </a:t>
            </a:r>
            <a:r>
              <a:rPr lang="hu-HU" sz="2400" dirty="0"/>
              <a:t>vagy folyóiratban megjelent napi híreknek és vegyes apróságoknak átvétele, amelyek egyszerű közléseket tartalmaznak</a:t>
            </a:r>
            <a:r>
              <a:rPr lang="hu-HU" sz="2400" dirty="0" smtClean="0"/>
              <a:t>;”</a:t>
            </a:r>
            <a:endParaRPr lang="hu-HU" sz="2400" dirty="0"/>
          </a:p>
          <a:p>
            <a:r>
              <a:rPr lang="hu-HU" sz="2400" dirty="0"/>
              <a:t>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83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858</Words>
  <Application>Microsoft Office PowerPoint</Application>
  <PresentationFormat>Szélesvásznú</PresentationFormat>
  <Paragraphs>109</Paragraphs>
  <Slides>16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Office-téma</vt:lpstr>
      <vt:lpstr>PowerPoint-bemutató</vt:lpstr>
      <vt:lpstr>A könyvek használata</vt:lpstr>
      <vt:lpstr>PowerPoint-bemutató</vt:lpstr>
      <vt:lpstr>PowerPoint-bemutató</vt:lpstr>
      <vt:lpstr>PowerPoint-bemutató</vt:lpstr>
      <vt:lpstr>PowerPoint-bemutató</vt:lpstr>
      <vt:lpstr>A nemzetközi szerzői jogi szabályozás kezdetei</vt:lpstr>
      <vt:lpstr>A magyarországi szabályozás kezdete  1884. évi XVI. törvénycikk a szerzői jogról </vt:lpstr>
      <vt:lpstr>1921. évi LIV. törvénycikk a szerzői jogról </vt:lpstr>
      <vt:lpstr>1969. évi III. törvénycikk a szerzői jogról </vt:lpstr>
      <vt:lpstr>   1999. évi LXXVI. törvény a szerzői jogról</vt:lpstr>
      <vt:lpstr>Marrákesi szerződés (2013)</vt:lpstr>
      <vt:lpstr>PowerPoint-bemutató</vt:lpstr>
      <vt:lpstr>PowerPoint-bemutató</vt:lpstr>
      <vt:lpstr>PowerPoint-bemutató</vt:lpstr>
      <vt:lpstr>Források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szabad felhasználás mint a szerzői jog egyik korlátozása – különös tekintettel a könyvtárak szerepére </dc:title>
  <dc:creator>Kardos Helga</dc:creator>
  <cp:lastModifiedBy>Kardos Helga</cp:lastModifiedBy>
  <cp:revision>61</cp:revision>
  <dcterms:created xsi:type="dcterms:W3CDTF">2023-11-17T13:11:44Z</dcterms:created>
  <dcterms:modified xsi:type="dcterms:W3CDTF">2023-11-26T23:23:20Z</dcterms:modified>
</cp:coreProperties>
</file>