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34"/>
  </p:notesMasterIdLst>
  <p:handoutMasterIdLst>
    <p:handoutMasterId r:id="rId35"/>
  </p:handoutMasterIdLst>
  <p:sldIdLst>
    <p:sldId id="266" r:id="rId5"/>
    <p:sldId id="287" r:id="rId6"/>
    <p:sldId id="312" r:id="rId7"/>
    <p:sldId id="318" r:id="rId8"/>
    <p:sldId id="319" r:id="rId9"/>
    <p:sldId id="323" r:id="rId10"/>
    <p:sldId id="324" r:id="rId11"/>
    <p:sldId id="326" r:id="rId12"/>
    <p:sldId id="325" r:id="rId13"/>
    <p:sldId id="327" r:id="rId14"/>
    <p:sldId id="335" r:id="rId15"/>
    <p:sldId id="328" r:id="rId16"/>
    <p:sldId id="331" r:id="rId17"/>
    <p:sldId id="332" r:id="rId18"/>
    <p:sldId id="333" r:id="rId19"/>
    <p:sldId id="329" r:id="rId20"/>
    <p:sldId id="334" r:id="rId21"/>
    <p:sldId id="338" r:id="rId22"/>
    <p:sldId id="339" r:id="rId23"/>
    <p:sldId id="336" r:id="rId24"/>
    <p:sldId id="337" r:id="rId25"/>
    <p:sldId id="340" r:id="rId26"/>
    <p:sldId id="344" r:id="rId27"/>
    <p:sldId id="345" r:id="rId28"/>
    <p:sldId id="346" r:id="rId29"/>
    <p:sldId id="341" r:id="rId30"/>
    <p:sldId id="342" r:id="rId31"/>
    <p:sldId id="347" r:id="rId32"/>
    <p:sldId id="264" r:id="rId33"/>
  </p:sldIdLst>
  <p:sldSz cx="12188825" cy="6858000"/>
  <p:notesSz cx="6858000" cy="9144000"/>
  <p:defaultTextStyle>
    <a:defPPr rtl="0">
      <a:defRPr lang="hu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Szerző" initials="S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93" autoAdjust="0"/>
    <p:restoredTop sz="92897" autoAdjust="0"/>
  </p:normalViewPr>
  <p:slideViewPr>
    <p:cSldViewPr showGuides="1">
      <p:cViewPr varScale="1">
        <p:scale>
          <a:sx n="108" d="100"/>
          <a:sy n="108" d="100"/>
        </p:scale>
        <p:origin x="264" y="114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912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7EDA7075-86FF-42B2-8927-7F322A15F833}" type="datetime1">
              <a:rPr lang="hu-HU" smtClean="0">
                <a:solidFill>
                  <a:schemeClr val="tx2"/>
                </a:solidFill>
              </a:rPr>
              <a:pPr algn="r" rtl="0"/>
              <a:t>2023. 11. 26.</a:t>
            </a:fld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hu-HU" smtClean="0">
                <a:solidFill>
                  <a:schemeClr val="tx2"/>
                </a:solidFill>
              </a:rPr>
              <a:pPr algn="r" rtl="0"/>
              <a:t>‹#›</a:t>
            </a:fld>
            <a:endParaRPr lang="hu-H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6648EB40-417A-43B6-8398-70047EA5A74C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hu-HU" smtClean="0"/>
              <a:pPr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79780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hu-HU" smtClean="0"/>
              <a:pPr/>
              <a:t>27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64358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hu-HU" smtClean="0"/>
              <a:pPr/>
              <a:t>29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58677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6E2763D-E032-4DFF-B0B3-3D8422FFCF0E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57ABD3E-B90B-44E6-BFFE-432971789295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16C6E60-1866-4758-8791-4C4E45C36254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8FF994-63F4-4649-B3EC-87876C8F5873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E2DD76-DA38-4175-BA3B-63CD08093EE0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A77CE3F-4691-403E-A0B4-65592C908B08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4C7133D-4DC0-4E2A-8D81-F8B473E814B4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hu-HU"/>
              <a:t>Mintaszöveg szerkesztése</a:t>
            </a:r>
          </a:p>
          <a:p>
            <a:pPr lvl="1" rtl="0"/>
            <a:r>
              <a:rPr lang="hu-HU"/>
              <a:t>Második szint</a:t>
            </a:r>
          </a:p>
          <a:p>
            <a:pPr lvl="2" rtl="0"/>
            <a:r>
              <a:rPr lang="hu-HU"/>
              <a:t>Harmadik szint</a:t>
            </a:r>
          </a:p>
          <a:p>
            <a:pPr lvl="3" rtl="0"/>
            <a:r>
              <a:rPr lang="hu-HU"/>
              <a:t>Negyedik szint</a:t>
            </a:r>
          </a:p>
          <a:p>
            <a:pPr lvl="4" rtl="0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378BBDA-88A6-480E-A129-7B2F79ABA348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hu-HU"/>
              <a:t>Kép beszúrásához kattintson az ikonra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A81C038-294F-4567-9ADB-CFB54F107354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hu-HU" dirty="0"/>
          </a:p>
        </p:txBody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hu-HU" dirty="0"/>
              <a:t>Mintaszöveg szerkesztése</a:t>
            </a:r>
          </a:p>
          <a:p>
            <a:pPr lvl="1" rtl="0"/>
            <a:r>
              <a:rPr lang="hu-HU" dirty="0"/>
              <a:t>Második szint</a:t>
            </a:r>
          </a:p>
          <a:p>
            <a:pPr lvl="2" rtl="0"/>
            <a:r>
              <a:rPr lang="hu-HU" dirty="0"/>
              <a:t>Harmadik szint</a:t>
            </a:r>
          </a:p>
          <a:p>
            <a:pPr lvl="3" rtl="0"/>
            <a:r>
              <a:rPr lang="hu-HU" dirty="0"/>
              <a:t>Negyedik szint</a:t>
            </a:r>
          </a:p>
          <a:p>
            <a:pPr lvl="4" rtl="0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982AADB5-EBED-4173-BC4E-244A8186BD03}" type="datetime1">
              <a:rPr lang="hu-HU" smtClean="0"/>
              <a:pPr/>
              <a:t>2023. 11. 26.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aps.arcanum.com/hu/map/pest-1867-72/?layers=88&amp;bbox=2120225.81684566,6023973.448622373,2122750.627436205,6024938.466104473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9796" y="2708920"/>
            <a:ext cx="7546327" cy="1224136"/>
          </a:xfrm>
        </p:spPr>
        <p:txBody>
          <a:bodyPr rtlCol="0">
            <a:normAutofit fontScale="90000"/>
          </a:bodyPr>
          <a:lstStyle/>
          <a:p>
            <a:pPr algn="ctr"/>
            <a:r>
              <a:rPr lang="hu-HU" sz="2400" dirty="0">
                <a:latin typeface="Garamond" panose="02020404030301010803" pitchFamily="18" charset="0"/>
              </a:rPr>
              <a:t/>
            </a:r>
            <a:br>
              <a:rPr lang="hu-HU" sz="2400" dirty="0">
                <a:latin typeface="Garamond" panose="02020404030301010803" pitchFamily="18" charset="0"/>
              </a:rPr>
            </a:br>
            <a:r>
              <a:rPr lang="hu-HU" sz="3100" dirty="0">
                <a:latin typeface="Garamond" panose="02020404030301010803" pitchFamily="18" charset="0"/>
              </a:rPr>
              <a:t>Leitgéb </a:t>
            </a:r>
            <a:r>
              <a:rPr lang="hu-HU" sz="3100" dirty="0" smtClean="0">
                <a:latin typeface="Garamond" panose="02020404030301010803" pitchFamily="18" charset="0"/>
              </a:rPr>
              <a:t>Mária</a:t>
            </a:r>
            <a:r>
              <a:rPr lang="hu-HU" sz="3100" dirty="0">
                <a:latin typeface="Garamond" panose="02020404030301010803" pitchFamily="18" charset="0"/>
              </a:rPr>
              <a:t/>
            </a:r>
            <a:br>
              <a:rPr lang="hu-HU" sz="3100" dirty="0">
                <a:latin typeface="Garamond" panose="02020404030301010803" pitchFamily="18" charset="0"/>
              </a:rPr>
            </a:br>
            <a:r>
              <a:rPr lang="hu-HU" sz="3100" dirty="0">
                <a:latin typeface="Garamond" panose="02020404030301010803" pitchFamily="18" charset="0"/>
              </a:rPr>
              <a:t>BME Építészettörténeti és Műemléki </a:t>
            </a:r>
            <a:r>
              <a:rPr lang="hu-HU" sz="3100" dirty="0" smtClean="0">
                <a:latin typeface="Garamond" panose="02020404030301010803" pitchFamily="18" charset="0"/>
              </a:rPr>
              <a:t>Tanszék</a:t>
            </a:r>
            <a:r>
              <a:rPr lang="hu-HU" sz="3100" dirty="0">
                <a:latin typeface="Garamond" panose="02020404030301010803" pitchFamily="18" charset="0"/>
              </a:rPr>
              <a:t/>
            </a:r>
            <a:br>
              <a:rPr lang="hu-HU" sz="3100" dirty="0">
                <a:latin typeface="Garamond" panose="02020404030301010803" pitchFamily="18" charset="0"/>
              </a:rPr>
            </a:br>
            <a:endParaRPr lang="hu-HU" sz="27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33772" y="764704"/>
            <a:ext cx="8208912" cy="1800200"/>
          </a:xfrm>
        </p:spPr>
        <p:txBody>
          <a:bodyPr rtlCol="0">
            <a:noAutofit/>
          </a:bodyPr>
          <a:lstStyle/>
          <a:p>
            <a:pPr algn="ctr"/>
            <a:r>
              <a:rPr lang="hu-HU" sz="3200" b="1" dirty="0" smtClean="0">
                <a:latin typeface="Garamond" panose="02020404030301010803" pitchFamily="18" charset="0"/>
              </a:rPr>
              <a:t>A Műegyetem építészettörténeti </a:t>
            </a:r>
          </a:p>
          <a:p>
            <a:pPr algn="ctr"/>
            <a:r>
              <a:rPr lang="hu-HU" sz="3200" b="1" dirty="0" smtClean="0">
                <a:latin typeface="Garamond" panose="02020404030301010803" pitchFamily="18" charset="0"/>
              </a:rPr>
              <a:t>tanszékeinek és könyvtárainak elhelyezése</a:t>
            </a:r>
          </a:p>
          <a:p>
            <a:pPr algn="ctr"/>
            <a:r>
              <a:rPr lang="hu-HU" sz="3200" b="1" dirty="0" smtClean="0">
                <a:latin typeface="Garamond" panose="02020404030301010803" pitchFamily="18" charset="0"/>
              </a:rPr>
              <a:t> a 19. század második felében és a századfordulón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039284" y="4653136"/>
            <a:ext cx="67978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>
                <a:latin typeface="Garamond" panose="02020404030301010803" pitchFamily="18" charset="0"/>
              </a:rPr>
              <a:t>Valóságos könyvtár – könyvtári valóság </a:t>
            </a:r>
            <a:r>
              <a:rPr lang="hu-HU" dirty="0" smtClean="0">
                <a:latin typeface="Garamond" panose="02020404030301010803" pitchFamily="18" charset="0"/>
              </a:rPr>
              <a:t>VI. </a:t>
            </a:r>
            <a:r>
              <a:rPr lang="hu-HU" dirty="0">
                <a:latin typeface="Garamond" panose="02020404030301010803" pitchFamily="18" charset="0"/>
              </a:rPr>
              <a:t>konferencia</a:t>
            </a:r>
          </a:p>
          <a:p>
            <a:pPr algn="ctr"/>
            <a:r>
              <a:rPr lang="hu-HU" sz="2000" dirty="0" smtClean="0">
                <a:latin typeface="Garamond" panose="02020404030301010803" pitchFamily="18" charset="0"/>
              </a:rPr>
              <a:t>ELTE BTK K</a:t>
            </a:r>
            <a:r>
              <a:rPr lang="hu-HU" dirty="0" smtClean="0">
                <a:latin typeface="Garamond" panose="02020404030301010803" pitchFamily="18" charset="0"/>
              </a:rPr>
              <a:t>önyvtár- </a:t>
            </a:r>
            <a:r>
              <a:rPr lang="hu-HU" dirty="0">
                <a:latin typeface="Garamond" panose="02020404030301010803" pitchFamily="18" charset="0"/>
              </a:rPr>
              <a:t>és </a:t>
            </a:r>
            <a:r>
              <a:rPr lang="hu-HU" dirty="0" smtClean="0">
                <a:latin typeface="Garamond" panose="02020404030301010803" pitchFamily="18" charset="0"/>
              </a:rPr>
              <a:t>Információtudományi Intézet</a:t>
            </a:r>
            <a:endParaRPr lang="hu-HU" dirty="0">
              <a:latin typeface="Garamond" panose="02020404030301010803" pitchFamily="18" charset="0"/>
            </a:endParaRPr>
          </a:p>
          <a:p>
            <a:pPr algn="ctr"/>
            <a:r>
              <a:rPr lang="hu-HU" dirty="0" smtClean="0">
                <a:latin typeface="Garamond" panose="02020404030301010803" pitchFamily="18" charset="0"/>
              </a:rPr>
              <a:t>2023. november 29.</a:t>
            </a:r>
            <a:endParaRPr lang="hu-HU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6958508" y="476672"/>
            <a:ext cx="53285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Schönberg-ház </a:t>
            </a:r>
          </a:p>
          <a:p>
            <a:r>
              <a:rPr lang="hu-HU" b="1" dirty="0" smtClean="0"/>
              <a:t>(Kétnyúl u. 13. / Lónyay u. 18/a-b.)</a:t>
            </a:r>
          </a:p>
          <a:p>
            <a:r>
              <a:rPr lang="hu-HU" b="1" dirty="0" smtClean="0"/>
              <a:t>1877–1882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"/>
          <a:stretch/>
        </p:blipFill>
        <p:spPr>
          <a:xfrm>
            <a:off x="122535" y="476672"/>
            <a:ext cx="6403925" cy="54452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32" y="2420888"/>
            <a:ext cx="4195013" cy="36450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477788" y="6065912"/>
            <a:ext cx="56284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Helyszínrajz, 1861. Lelőhely: Budapest Főváros Levéltára</a:t>
            </a:r>
          </a:p>
          <a:p>
            <a:r>
              <a:rPr lang="hu-HU" sz="1600" dirty="0" smtClean="0"/>
              <a:t>Jelzet: </a:t>
            </a:r>
            <a:r>
              <a:rPr lang="hu-HU" sz="1600" dirty="0"/>
              <a:t>HU BFL - XV.17.b.312 - 38/1861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7396341" y="6113946"/>
            <a:ext cx="3938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Bp., IX., Lónyay u. 18/a-b., 2022. május</a:t>
            </a:r>
          </a:p>
          <a:p>
            <a:r>
              <a:rPr lang="hu-HU" sz="1600" dirty="0" smtClean="0"/>
              <a:t>Fotó: Google Térkép</a:t>
            </a:r>
          </a:p>
        </p:txBody>
      </p:sp>
    </p:spTree>
    <p:extLst>
      <p:ext uri="{BB962C8B-B14F-4D97-AF65-F5344CB8AC3E}">
        <p14:creationId xmlns:p14="http://schemas.microsoft.com/office/powerpoint/2010/main" val="2387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36" y="3429000"/>
            <a:ext cx="5616624" cy="33453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7758" r="4211" b="15950"/>
          <a:stretch/>
        </p:blipFill>
        <p:spPr>
          <a:xfrm>
            <a:off x="117748" y="188640"/>
            <a:ext cx="7188595" cy="4464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96423" y="5589240"/>
            <a:ext cx="6142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ELTE BTK központi épülete </a:t>
            </a:r>
          </a:p>
          <a:p>
            <a:r>
              <a:rPr lang="hu-HU" dirty="0" smtClean="0"/>
              <a:t>a Múzeum krt. 6-8. szám alatt, 2023-ban</a:t>
            </a:r>
          </a:p>
          <a:p>
            <a:r>
              <a:rPr lang="hu-HU" sz="1600" dirty="0" smtClean="0"/>
              <a:t>Fotó: Leitgéb Mária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7564473" y="221431"/>
            <a:ext cx="410445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királyi József-műegyetem épülete a Múzeum krt. 6-8. szám alatt, 1882-ben</a:t>
            </a:r>
          </a:p>
          <a:p>
            <a:r>
              <a:rPr lang="hu-HU" sz="1600" dirty="0" smtClean="0"/>
              <a:t>Fotó: </a:t>
            </a:r>
            <a:r>
              <a:rPr lang="hu-HU" sz="1600" dirty="0" err="1" smtClean="0"/>
              <a:t>Divald</a:t>
            </a:r>
            <a:r>
              <a:rPr lang="hu-HU" sz="1600" dirty="0" smtClean="0"/>
              <a:t> Károly</a:t>
            </a:r>
          </a:p>
          <a:p>
            <a:r>
              <a:rPr lang="hu-HU" sz="1600" dirty="0"/>
              <a:t>Építési Ipar, VI. évf. 1882. Melléklet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5866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t="2257" r="2843" b="698"/>
          <a:stretch/>
        </p:blipFill>
        <p:spPr>
          <a:xfrm>
            <a:off x="909836" y="188640"/>
            <a:ext cx="4415932" cy="65477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Szövegdoboz 6"/>
          <p:cNvSpPr txBox="1"/>
          <p:nvPr/>
        </p:nvSpPr>
        <p:spPr>
          <a:xfrm>
            <a:off x="5446340" y="188640"/>
            <a:ext cx="64807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királyi József-műegyetem főépülete</a:t>
            </a:r>
          </a:p>
          <a:p>
            <a:r>
              <a:rPr lang="hu-HU" b="1" dirty="0" smtClean="0"/>
              <a:t>(Múzeum krt. 6-8.)</a:t>
            </a:r>
          </a:p>
          <a:p>
            <a:r>
              <a:rPr lang="hu-HU" b="1" dirty="0" smtClean="0"/>
              <a:t>1882-1909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5446340" y="5536073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Első emeleti alaprajz. </a:t>
            </a:r>
          </a:p>
          <a:p>
            <a:r>
              <a:rPr lang="hu-HU" dirty="0" smtClean="0"/>
              <a:t>Fotó: </a:t>
            </a:r>
            <a:r>
              <a:rPr lang="hu-HU" dirty="0" err="1" smtClean="0"/>
              <a:t>Klösz</a:t>
            </a:r>
            <a:r>
              <a:rPr lang="hu-HU" dirty="0" smtClean="0"/>
              <a:t> György </a:t>
            </a:r>
          </a:p>
          <a:p>
            <a:r>
              <a:rPr lang="hu-HU" dirty="0" smtClean="0"/>
              <a:t>Építési Ipar, VI. évf. 1882. Melléklet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7057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260648"/>
            <a:ext cx="10207026" cy="55744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2854052" y="5949280"/>
            <a:ext cx="6906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/>
              <a:t>A királyi József-műegyetem </a:t>
            </a:r>
            <a:r>
              <a:rPr lang="hu-HU" sz="1600" dirty="0" smtClean="0"/>
              <a:t>főépülete. Első </a:t>
            </a:r>
            <a:r>
              <a:rPr lang="hu-HU" sz="1600" dirty="0"/>
              <a:t>emeleti alaprajz</a:t>
            </a:r>
            <a:r>
              <a:rPr lang="hu-HU" sz="1600" dirty="0" smtClean="0"/>
              <a:t>. (részlet)</a:t>
            </a:r>
          </a:p>
          <a:p>
            <a:pPr algn="ctr"/>
            <a:r>
              <a:rPr lang="hu-HU" sz="1600" dirty="0" smtClean="0"/>
              <a:t>Fotó</a:t>
            </a:r>
            <a:r>
              <a:rPr lang="hu-HU" sz="1600" dirty="0"/>
              <a:t>: </a:t>
            </a:r>
            <a:r>
              <a:rPr lang="hu-HU" sz="1600" dirty="0" err="1"/>
              <a:t>Klösz</a:t>
            </a:r>
            <a:r>
              <a:rPr lang="hu-HU" sz="1600" dirty="0"/>
              <a:t> György </a:t>
            </a:r>
          </a:p>
          <a:p>
            <a:pPr algn="ctr"/>
            <a:r>
              <a:rPr lang="hu-HU" sz="1600" dirty="0"/>
              <a:t>Építési Ipar, VI. évf. 1882. </a:t>
            </a:r>
            <a:r>
              <a:rPr lang="hu-HU" sz="1600" dirty="0" smtClean="0"/>
              <a:t>Melléklet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74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188640"/>
            <a:ext cx="4576355" cy="651303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Szövegdoboz 1"/>
          <p:cNvSpPr txBox="1"/>
          <p:nvPr/>
        </p:nvSpPr>
        <p:spPr>
          <a:xfrm>
            <a:off x="5518348" y="116632"/>
            <a:ext cx="58416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A királyi József-műegyetem főépülete</a:t>
            </a:r>
          </a:p>
          <a:p>
            <a:r>
              <a:rPr lang="hu-HU" b="1" dirty="0"/>
              <a:t>(Múzeum krt. 6-8.)</a:t>
            </a:r>
          </a:p>
          <a:p>
            <a:r>
              <a:rPr lang="hu-HU" b="1" dirty="0"/>
              <a:t>1882-1909</a:t>
            </a:r>
          </a:p>
          <a:p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5526631" y="5501348"/>
            <a:ext cx="52084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Földszinti </a:t>
            </a:r>
            <a:r>
              <a:rPr lang="hu-HU" dirty="0"/>
              <a:t>alaprajz. </a:t>
            </a:r>
            <a:endParaRPr lang="hu-HU" dirty="0" smtClean="0"/>
          </a:p>
          <a:p>
            <a:r>
              <a:rPr lang="hu-HU" dirty="0" smtClean="0"/>
              <a:t>Fotó</a:t>
            </a:r>
            <a:r>
              <a:rPr lang="hu-HU" dirty="0"/>
              <a:t>: </a:t>
            </a:r>
            <a:r>
              <a:rPr lang="hu-HU" dirty="0" err="1"/>
              <a:t>Klösz</a:t>
            </a:r>
            <a:r>
              <a:rPr lang="hu-HU" dirty="0"/>
              <a:t> György </a:t>
            </a:r>
          </a:p>
          <a:p>
            <a:r>
              <a:rPr lang="hu-HU" dirty="0"/>
              <a:t>Építési Ipar, VI. évf. 1882. Melléklet</a:t>
            </a:r>
          </a:p>
        </p:txBody>
      </p:sp>
    </p:spTree>
    <p:extLst>
      <p:ext uri="{BB962C8B-B14F-4D97-AF65-F5344CB8AC3E}">
        <p14:creationId xmlns:p14="http://schemas.microsoft.com/office/powerpoint/2010/main" val="907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20" y="268222"/>
            <a:ext cx="4677984" cy="62373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5607374" y="268222"/>
            <a:ext cx="4464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AZ ELTE BTK Könyvtár- és Információtudomány Intézet</a:t>
            </a:r>
          </a:p>
          <a:p>
            <a:r>
              <a:rPr lang="hu-HU" b="1" dirty="0" smtClean="0"/>
              <a:t>Múzeum krt. 6-8. fszt. 4.</a:t>
            </a:r>
            <a:endParaRPr lang="hu-HU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5607374" y="6093296"/>
            <a:ext cx="21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Fotó: Leitgéb Mária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41251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16632"/>
            <a:ext cx="7033043" cy="660962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Szövegdoboz 8"/>
          <p:cNvSpPr txBox="1"/>
          <p:nvPr/>
        </p:nvSpPr>
        <p:spPr>
          <a:xfrm>
            <a:off x="7534572" y="116632"/>
            <a:ext cx="43252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A királyi </a:t>
            </a:r>
            <a:r>
              <a:rPr lang="hu-HU" b="1" dirty="0" smtClean="0"/>
              <a:t>József-műegyetem</a:t>
            </a:r>
          </a:p>
          <a:p>
            <a:r>
              <a:rPr lang="hu-HU" b="1" dirty="0" smtClean="0"/>
              <a:t>főépülete</a:t>
            </a:r>
            <a:endParaRPr lang="hu-HU" b="1" dirty="0"/>
          </a:p>
          <a:p>
            <a:r>
              <a:rPr lang="hu-HU" b="1" dirty="0"/>
              <a:t>(Múzeum krt. 6-8.)</a:t>
            </a:r>
          </a:p>
          <a:p>
            <a:r>
              <a:rPr lang="hu-HU" b="1" dirty="0"/>
              <a:t>1882-1909</a:t>
            </a:r>
          </a:p>
          <a:p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466835" y="5661248"/>
            <a:ext cx="43733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/>
              <a:t>Földszinti alaprajz</a:t>
            </a:r>
            <a:r>
              <a:rPr lang="hu-HU" sz="2000" dirty="0" smtClean="0"/>
              <a:t>.</a:t>
            </a:r>
          </a:p>
          <a:p>
            <a:r>
              <a:rPr lang="hu-HU" sz="2000" dirty="0" smtClean="0"/>
              <a:t>Fotó</a:t>
            </a:r>
            <a:r>
              <a:rPr lang="hu-HU" sz="2000" dirty="0"/>
              <a:t>: </a:t>
            </a:r>
            <a:r>
              <a:rPr lang="hu-HU" sz="2000" dirty="0" err="1"/>
              <a:t>Klösz</a:t>
            </a:r>
            <a:r>
              <a:rPr lang="hu-HU" sz="2000" dirty="0"/>
              <a:t> György </a:t>
            </a:r>
          </a:p>
          <a:p>
            <a:r>
              <a:rPr lang="hu-HU" sz="2000" dirty="0"/>
              <a:t>Építési Ipar, VI. évf. 1882. </a:t>
            </a:r>
            <a:r>
              <a:rPr lang="hu-HU" sz="2000" dirty="0" smtClean="0"/>
              <a:t>Melléklet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2078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908720"/>
            <a:ext cx="6708237" cy="50311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Szövegdoboz 9"/>
          <p:cNvSpPr txBox="1"/>
          <p:nvPr/>
        </p:nvSpPr>
        <p:spPr>
          <a:xfrm>
            <a:off x="7246540" y="908720"/>
            <a:ext cx="459933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Kir</a:t>
            </a:r>
            <a:r>
              <a:rPr lang="hu-HU" b="1" dirty="0" smtClean="0"/>
              <a:t>. József-műegyetem</a:t>
            </a:r>
          </a:p>
          <a:p>
            <a:r>
              <a:rPr lang="hu-HU" b="1" smtClean="0"/>
              <a:t>pótépülete</a:t>
            </a:r>
            <a:endParaRPr lang="hu-HU" b="1" dirty="0" smtClean="0"/>
          </a:p>
          <a:p>
            <a:r>
              <a:rPr lang="hu-HU" b="1" dirty="0" smtClean="0"/>
              <a:t>(Eszterházy u. 3. / Puskin u. 3.)</a:t>
            </a:r>
          </a:p>
          <a:p>
            <a:r>
              <a:rPr lang="hu-HU" b="1" dirty="0" smtClean="0"/>
              <a:t>1893-1909)</a:t>
            </a:r>
            <a:endParaRPr lang="hu-HU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7318548" y="5601344"/>
            <a:ext cx="211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Fotó: Leitgéb Mária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84077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" t="10365" r="4036" b="12476"/>
          <a:stretch/>
        </p:blipFill>
        <p:spPr>
          <a:xfrm>
            <a:off x="1773932" y="332656"/>
            <a:ext cx="8064897" cy="48245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1557908" y="5373216"/>
            <a:ext cx="854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</a:t>
            </a:r>
            <a:r>
              <a:rPr lang="hu-HU" dirty="0" err="1" smtClean="0"/>
              <a:t>kir</a:t>
            </a:r>
            <a:r>
              <a:rPr lang="hu-HU" dirty="0"/>
              <a:t>. </a:t>
            </a:r>
            <a:r>
              <a:rPr lang="hu-HU" dirty="0" smtClean="0"/>
              <a:t>József-műegyetem pótépülete. Földszinti alaprajz.</a:t>
            </a:r>
          </a:p>
          <a:p>
            <a:r>
              <a:rPr lang="hu-HU" dirty="0" smtClean="0"/>
              <a:t>Lelőhely: BME Jelzet: </a:t>
            </a:r>
            <a:r>
              <a:rPr lang="hu-HU" dirty="0"/>
              <a:t>HU_BMEL_XV_99_b_74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025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6" y="476672"/>
            <a:ext cx="10058400" cy="47675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1158047" y="5373216"/>
            <a:ext cx="98026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 </a:t>
            </a:r>
            <a:r>
              <a:rPr lang="hu-HU" dirty="0" err="1"/>
              <a:t>kir</a:t>
            </a:r>
            <a:r>
              <a:rPr lang="hu-HU" dirty="0"/>
              <a:t>. József-műegyetem pótépülete. Földszinti alaprajz</a:t>
            </a:r>
            <a:r>
              <a:rPr lang="hu-HU" dirty="0" smtClean="0"/>
              <a:t>. (részlet)</a:t>
            </a:r>
            <a:endParaRPr lang="hu-HU" dirty="0"/>
          </a:p>
          <a:p>
            <a:r>
              <a:rPr lang="hu-HU" dirty="0"/>
              <a:t>Lelőhely: BME Jelzet: </a:t>
            </a:r>
            <a:r>
              <a:rPr lang="hu-HU" dirty="0" smtClean="0"/>
              <a:t>HU_BMEL_XV_99_b_74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330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461640" y="1060335"/>
            <a:ext cx="431628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1219200">
              <a:spcBef>
                <a:spcPts val="1200"/>
              </a:spcBef>
            </a:pPr>
            <a:endParaRPr lang="hu-HU" b="1" dirty="0">
              <a:latin typeface="Garamond" panose="02020404030301010803" pitchFamily="18" charset="0"/>
            </a:endParaRPr>
          </a:p>
          <a:p>
            <a:pPr defTabSz="1219200">
              <a:spcBef>
                <a:spcPts val="1200"/>
              </a:spcBef>
            </a:pP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461640" y="116632"/>
            <a:ext cx="5200724" cy="48259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600"/>
              </a:spcBef>
              <a:buNone/>
            </a:pPr>
            <a:r>
              <a:rPr lang="hu-HU" sz="2400" u="sng" dirty="0">
                <a:cs typeface="Times New Roman" pitchFamily="18" charset="0"/>
              </a:rPr>
              <a:t>„Középkori” </a:t>
            </a:r>
            <a:r>
              <a:rPr lang="hu-HU" sz="2400" u="sng" dirty="0" smtClean="0">
                <a:cs typeface="Times New Roman" pitchFamily="18" charset="0"/>
              </a:rPr>
              <a:t>Tanszék</a:t>
            </a:r>
          </a:p>
          <a:p>
            <a:pPr algn="ctr">
              <a:lnSpc>
                <a:spcPct val="95000"/>
              </a:lnSpc>
              <a:spcBef>
                <a:spcPts val="600"/>
              </a:spcBef>
              <a:buNone/>
            </a:pPr>
            <a:endParaRPr lang="hu-HU" sz="2400" u="sng" dirty="0">
              <a:cs typeface="Times New Roman" pitchFamily="18" charset="0"/>
            </a:endParaRP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b="1" dirty="0" smtClean="0">
                <a:cs typeface="Times New Roman" pitchFamily="18" charset="0"/>
              </a:rPr>
              <a:t>1871 </a:t>
            </a:r>
            <a:r>
              <a:rPr lang="hu-HU" sz="2000" b="1" dirty="0">
                <a:cs typeface="Times New Roman" pitchFamily="18" charset="0"/>
              </a:rPr>
              <a:t>– Műépítészet </a:t>
            </a:r>
            <a:r>
              <a:rPr lang="hu-HU" sz="2000" b="1" dirty="0" smtClean="0">
                <a:cs typeface="Times New Roman" pitchFamily="18" charset="0"/>
              </a:rPr>
              <a:t>Tanszék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b="1" dirty="0" smtClean="0">
                <a:cs typeface="Times New Roman" pitchFamily="18" charset="0"/>
              </a:rPr>
              <a:t>(Steindl </a:t>
            </a:r>
            <a:r>
              <a:rPr lang="hu-HU" sz="2000" b="1" dirty="0">
                <a:cs typeface="Times New Roman" pitchFamily="18" charset="0"/>
              </a:rPr>
              <a:t>Imre)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>
                <a:cs typeface="Times New Roman" pitchFamily="18" charset="0"/>
              </a:rPr>
              <a:t>1902 – Középkori </a:t>
            </a:r>
            <a:r>
              <a:rPr lang="hu-HU" sz="2000" dirty="0" smtClean="0">
                <a:cs typeface="Times New Roman" pitchFamily="18" charset="0"/>
              </a:rPr>
              <a:t>Műépítéstan Tanszék 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(Schulek Frigyes)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1915 </a:t>
            </a:r>
            <a:r>
              <a:rPr lang="hu-HU" sz="2000" dirty="0">
                <a:cs typeface="Times New Roman" pitchFamily="18" charset="0"/>
              </a:rPr>
              <a:t>– Középkori </a:t>
            </a:r>
            <a:r>
              <a:rPr lang="hu-HU" sz="2000" dirty="0" smtClean="0">
                <a:cs typeface="Times New Roman" pitchFamily="18" charset="0"/>
              </a:rPr>
              <a:t>Építőművészeti Tanszék 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(Möller István)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1932 </a:t>
            </a:r>
            <a:r>
              <a:rPr lang="hu-HU" sz="2000" dirty="0">
                <a:cs typeface="Times New Roman" pitchFamily="18" charset="0"/>
              </a:rPr>
              <a:t>– Középkori </a:t>
            </a:r>
            <a:r>
              <a:rPr lang="hu-HU" sz="2000" dirty="0" smtClean="0">
                <a:cs typeface="Times New Roman" pitchFamily="18" charset="0"/>
              </a:rPr>
              <a:t>Építészet Tanszék 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(Csányi Károly)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1945 </a:t>
            </a:r>
            <a:r>
              <a:rPr lang="hu-HU" sz="2000" dirty="0">
                <a:cs typeface="Times New Roman" pitchFamily="18" charset="0"/>
              </a:rPr>
              <a:t>– </a:t>
            </a:r>
            <a:r>
              <a:rPr lang="hu-HU" sz="2000" dirty="0" smtClean="0">
                <a:cs typeface="Times New Roman" pitchFamily="18" charset="0"/>
              </a:rPr>
              <a:t>II. </a:t>
            </a:r>
            <a:r>
              <a:rPr lang="hu-HU" sz="2000" dirty="0">
                <a:cs typeface="Times New Roman" pitchFamily="18" charset="0"/>
              </a:rPr>
              <a:t>számú </a:t>
            </a:r>
            <a:r>
              <a:rPr lang="hu-HU" sz="2000" dirty="0" smtClean="0">
                <a:cs typeface="Times New Roman" pitchFamily="18" charset="0"/>
              </a:rPr>
              <a:t>Építészettörténeti Tanszék </a:t>
            </a:r>
          </a:p>
          <a:p>
            <a:pPr>
              <a:lnSpc>
                <a:spcPct val="9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(Rados Jenő)</a:t>
            </a:r>
            <a:endParaRPr lang="hu-HU" dirty="0">
              <a:cs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446340" y="152393"/>
            <a:ext cx="60785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hu-HU" u="sng" dirty="0">
                <a:cs typeface="Times New Roman" pitchFamily="18" charset="0"/>
              </a:rPr>
              <a:t>„Újkori” </a:t>
            </a:r>
            <a:r>
              <a:rPr lang="hu-HU" u="sng" dirty="0" smtClean="0">
                <a:cs typeface="Times New Roman" pitchFamily="18" charset="0"/>
              </a:rPr>
              <a:t>Tanszék</a:t>
            </a:r>
          </a:p>
          <a:p>
            <a:pPr algn="ctr">
              <a:buNone/>
            </a:pPr>
            <a:endParaRPr lang="hu-HU" sz="2000" u="sng" dirty="0">
              <a:cs typeface="Times New Roman" pitchFamily="18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  <a:buNone/>
            </a:pPr>
            <a:r>
              <a:rPr lang="hu-HU" sz="2000" b="1" dirty="0">
                <a:cs typeface="Times New Roman" pitchFamily="18" charset="0"/>
              </a:rPr>
              <a:t>1872 – Száraz-, </a:t>
            </a:r>
            <a:r>
              <a:rPr lang="hu-HU" sz="2000" b="1" dirty="0" smtClean="0">
                <a:cs typeface="Times New Roman" pitchFamily="18" charset="0"/>
              </a:rPr>
              <a:t>Mű- </a:t>
            </a:r>
            <a:r>
              <a:rPr lang="hu-HU" sz="2000" b="1" dirty="0">
                <a:cs typeface="Times New Roman" pitchFamily="18" charset="0"/>
              </a:rPr>
              <a:t>és </a:t>
            </a:r>
            <a:r>
              <a:rPr lang="hu-HU" sz="2000" b="1" dirty="0" smtClean="0">
                <a:cs typeface="Times New Roman" pitchFamily="18" charset="0"/>
              </a:rPr>
              <a:t>Díszépítészet Tanszék</a:t>
            </a:r>
          </a:p>
          <a:p>
            <a:pPr>
              <a:lnSpc>
                <a:spcPct val="85000"/>
              </a:lnSpc>
              <a:spcBef>
                <a:spcPts val="600"/>
              </a:spcBef>
              <a:buNone/>
            </a:pPr>
            <a:r>
              <a:rPr lang="hu-HU" sz="2000" b="1" dirty="0" smtClean="0">
                <a:cs typeface="Times New Roman" pitchFamily="18" charset="0"/>
              </a:rPr>
              <a:t>(</a:t>
            </a:r>
            <a:r>
              <a:rPr lang="hu-HU" sz="2000" b="1" dirty="0">
                <a:cs typeface="Times New Roman" pitchFamily="18" charset="0"/>
              </a:rPr>
              <a:t>Hauszmann Alajos)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>
                <a:cs typeface="Times New Roman" pitchFamily="18" charset="0"/>
              </a:rPr>
              <a:t>1913 – Újkori </a:t>
            </a:r>
            <a:r>
              <a:rPr lang="hu-HU" sz="2000" dirty="0" smtClean="0">
                <a:cs typeface="Times New Roman" pitchFamily="18" charset="0"/>
              </a:rPr>
              <a:t>Építéstan Tanszék 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(</a:t>
            </a:r>
            <a:r>
              <a:rPr lang="hu-HU" sz="2000" dirty="0" err="1" smtClean="0">
                <a:cs typeface="Times New Roman" pitchFamily="18" charset="0"/>
              </a:rPr>
              <a:t>Hültl</a:t>
            </a:r>
            <a:r>
              <a:rPr lang="hu-HU" sz="2000" dirty="0" smtClean="0">
                <a:cs typeface="Times New Roman" pitchFamily="18" charset="0"/>
              </a:rPr>
              <a:t> Dezső)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1940 </a:t>
            </a:r>
            <a:r>
              <a:rPr lang="hu-HU" sz="2000" dirty="0">
                <a:cs typeface="Times New Roman" pitchFamily="18" charset="0"/>
              </a:rPr>
              <a:t>– Újkori </a:t>
            </a:r>
            <a:r>
              <a:rPr lang="hu-HU" sz="2000" dirty="0" smtClean="0">
                <a:cs typeface="Times New Roman" pitchFamily="18" charset="0"/>
              </a:rPr>
              <a:t>Építéstan Tanszék 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 smtClean="0">
                <a:cs typeface="Times New Roman" pitchFamily="18" charset="0"/>
              </a:rPr>
              <a:t>(Friedrich Lóránd)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6742484" y="2708920"/>
            <a:ext cx="570919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hu-HU" u="sng" dirty="0">
                <a:cs typeface="Times New Roman" pitchFamily="18" charset="0"/>
              </a:rPr>
              <a:t>„Ókori” </a:t>
            </a:r>
            <a:r>
              <a:rPr lang="hu-HU" u="sng" dirty="0" smtClean="0">
                <a:cs typeface="Times New Roman" pitchFamily="18" charset="0"/>
              </a:rPr>
              <a:t>Tanszék</a:t>
            </a:r>
            <a:r>
              <a:rPr lang="hu-HU" sz="2000" dirty="0">
                <a:cs typeface="Times New Roman" pitchFamily="18" charset="0"/>
              </a:rPr>
              <a:t>	</a:t>
            </a:r>
            <a:endParaRPr lang="hu-HU" sz="2000" dirty="0" smtClean="0">
              <a:cs typeface="Times New Roman" pitchFamily="18" charset="0"/>
            </a:endParaRPr>
          </a:p>
          <a:p>
            <a:pPr algn="ctr">
              <a:buNone/>
            </a:pPr>
            <a:endParaRPr lang="hu-HU" sz="2000" dirty="0">
              <a:cs typeface="Times New Roman" pitchFamily="18" charset="0"/>
            </a:endParaRPr>
          </a:p>
          <a:p>
            <a:r>
              <a:rPr lang="hu-HU" sz="2000" b="1" dirty="0">
                <a:cs typeface="Times New Roman" pitchFamily="18" charset="0"/>
              </a:rPr>
              <a:t>1887 – Ókori </a:t>
            </a:r>
            <a:r>
              <a:rPr lang="hu-HU" sz="2000" b="1" dirty="0" smtClean="0">
                <a:cs typeface="Times New Roman" pitchFamily="18" charset="0"/>
              </a:rPr>
              <a:t>Építéstan Tanszék</a:t>
            </a:r>
            <a:endParaRPr lang="hu-HU" sz="2000" b="1" dirty="0">
              <a:cs typeface="Times New Roman" pitchFamily="18" charset="0"/>
            </a:endParaRPr>
          </a:p>
          <a:p>
            <a:r>
              <a:rPr lang="hu-HU" sz="2000" b="1" dirty="0">
                <a:cs typeface="Times New Roman" pitchFamily="18" charset="0"/>
              </a:rPr>
              <a:t> (Czigler Győző)</a:t>
            </a:r>
            <a:endParaRPr lang="hu-HU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>
                <a:cs typeface="Times New Roman" pitchFamily="18" charset="0"/>
              </a:rPr>
              <a:t>1905 – Ókori </a:t>
            </a:r>
            <a:r>
              <a:rPr lang="hu-HU" sz="2000" dirty="0" smtClean="0">
                <a:cs typeface="Times New Roman" pitchFamily="18" charset="0"/>
              </a:rPr>
              <a:t>Építéstan Tanszék</a:t>
            </a:r>
            <a:endParaRPr lang="hu-HU" sz="2000" dirty="0">
              <a:cs typeface="Times New Roman" pitchFamily="18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>
                <a:cs typeface="Times New Roman" pitchFamily="18" charset="0"/>
              </a:rPr>
              <a:t>(Nagy Virgil)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>
                <a:cs typeface="Times New Roman" pitchFamily="18" charset="0"/>
              </a:rPr>
              <a:t>1923 – Ókori </a:t>
            </a:r>
            <a:r>
              <a:rPr lang="hu-HU" sz="2000" dirty="0" smtClean="0">
                <a:cs typeface="Times New Roman" pitchFamily="18" charset="0"/>
              </a:rPr>
              <a:t>Építéstan Tanszék </a:t>
            </a:r>
            <a:endParaRPr lang="hu-HU" sz="2000" dirty="0">
              <a:cs typeface="Times New Roman" pitchFamily="18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hu-HU" sz="2000" dirty="0">
                <a:cs typeface="Times New Roman" pitchFamily="18" charset="0"/>
              </a:rPr>
              <a:t>(</a:t>
            </a:r>
            <a:r>
              <a:rPr lang="hu-HU" sz="2000" dirty="0" err="1">
                <a:cs typeface="Times New Roman" pitchFamily="18" charset="0"/>
              </a:rPr>
              <a:t>Wälder</a:t>
            </a:r>
            <a:r>
              <a:rPr lang="hu-HU" sz="2000" dirty="0">
                <a:cs typeface="Times New Roman" pitchFamily="18" charset="0"/>
              </a:rPr>
              <a:t> Gyula)</a:t>
            </a:r>
            <a:endParaRPr lang="hu-HU" sz="20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837828" y="5509687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cs typeface="Times New Roman" pitchFamily="18" charset="0"/>
              </a:rPr>
              <a:t>1957 – Építészettörténeti </a:t>
            </a:r>
            <a:r>
              <a:rPr lang="hu-HU" dirty="0" smtClean="0">
                <a:cs typeface="Times New Roman" pitchFamily="18" charset="0"/>
              </a:rPr>
              <a:t>Tanszék</a:t>
            </a:r>
            <a:endParaRPr lang="hu-HU" dirty="0">
              <a:cs typeface="Times New Roman" pitchFamily="18" charset="0"/>
            </a:endParaRPr>
          </a:p>
          <a:p>
            <a:pPr algn="ctr"/>
            <a:r>
              <a:rPr lang="hu-HU" dirty="0">
                <a:cs typeface="Times New Roman" pitchFamily="18" charset="0"/>
              </a:rPr>
              <a:t>1972 – Építészettörténeti és Elméleti Intézet </a:t>
            </a:r>
          </a:p>
          <a:p>
            <a:pPr algn="ctr"/>
            <a:r>
              <a:rPr lang="hu-HU" b="1" dirty="0">
                <a:cs typeface="Times New Roman" pitchFamily="18" charset="0"/>
              </a:rPr>
              <a:t>1996 – Építészettörténeti és Műemléki </a:t>
            </a:r>
            <a:r>
              <a:rPr lang="hu-HU" b="1" dirty="0" smtClean="0">
                <a:cs typeface="Times New Roman" pitchFamily="18" charset="0"/>
              </a:rPr>
              <a:t>Tanszék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22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14015" b="8900"/>
          <a:stretch/>
        </p:blipFill>
        <p:spPr>
          <a:xfrm>
            <a:off x="1269876" y="332656"/>
            <a:ext cx="9243284" cy="518457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Szövegdoboz 2"/>
          <p:cNvSpPr txBox="1"/>
          <p:nvPr/>
        </p:nvSpPr>
        <p:spPr>
          <a:xfrm>
            <a:off x="1557908" y="5589240"/>
            <a:ext cx="8860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 </a:t>
            </a:r>
            <a:r>
              <a:rPr lang="hu-HU" dirty="0" err="1"/>
              <a:t>kir</a:t>
            </a:r>
            <a:r>
              <a:rPr lang="hu-HU" dirty="0"/>
              <a:t>. József-műegyetem pótépülete. </a:t>
            </a:r>
            <a:r>
              <a:rPr lang="hu-HU" dirty="0" smtClean="0"/>
              <a:t>Első emeleti alaprajz</a:t>
            </a:r>
            <a:r>
              <a:rPr lang="hu-HU" dirty="0"/>
              <a:t>.</a:t>
            </a:r>
          </a:p>
          <a:p>
            <a:r>
              <a:rPr lang="hu-HU" dirty="0"/>
              <a:t>Lelőhely: BME Jelzet: </a:t>
            </a:r>
            <a:r>
              <a:rPr lang="hu-HU" dirty="0" smtClean="0"/>
              <a:t>HU_BMEL_XV_99_b_76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59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52" y="188640"/>
            <a:ext cx="3415631" cy="61804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68" y="188640"/>
            <a:ext cx="3600400" cy="61804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4123783" y="4430116"/>
            <a:ext cx="39867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</a:t>
            </a:r>
            <a:r>
              <a:rPr lang="hu-HU" dirty="0" err="1"/>
              <a:t>kir</a:t>
            </a:r>
            <a:r>
              <a:rPr lang="hu-HU" dirty="0"/>
              <a:t>. József-műegyetem pótépülete</a:t>
            </a:r>
            <a:r>
              <a:rPr lang="hu-HU" dirty="0" smtClean="0"/>
              <a:t>.</a:t>
            </a:r>
          </a:p>
          <a:p>
            <a:r>
              <a:rPr lang="hu-HU" dirty="0" smtClean="0"/>
              <a:t>Első </a:t>
            </a:r>
            <a:r>
              <a:rPr lang="hu-HU" dirty="0"/>
              <a:t>emeleti alaprajz.</a:t>
            </a:r>
          </a:p>
          <a:p>
            <a:r>
              <a:rPr lang="hu-HU" dirty="0"/>
              <a:t>Lelőhely: BME Jelzet: </a:t>
            </a:r>
            <a:r>
              <a:rPr lang="hu-HU" dirty="0" smtClean="0"/>
              <a:t>HU_BMEL_XV_99_b_76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43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8" y="332657"/>
            <a:ext cx="3528392" cy="54181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75" y="1582674"/>
            <a:ext cx="6263228" cy="4166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Szövegdoboz 3"/>
          <p:cNvSpPr txBox="1"/>
          <p:nvPr/>
        </p:nvSpPr>
        <p:spPr>
          <a:xfrm>
            <a:off x="5303275" y="5884455"/>
            <a:ext cx="6263228" cy="102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hu-HU" sz="1600" dirty="0"/>
              <a:t>Magyar királyi József nádor Műszaki és </a:t>
            </a:r>
            <a:r>
              <a:rPr lang="hu-HU" sz="1600" dirty="0" smtClean="0"/>
              <a:t>Gazdaságtudományi Egyetem központi épülete</a:t>
            </a:r>
            <a:r>
              <a:rPr lang="hu-HU" dirty="0" smtClean="0"/>
              <a:t>,</a:t>
            </a:r>
            <a:r>
              <a:rPr lang="hu-HU" sz="1600" dirty="0" smtClean="0"/>
              <a:t>1940 </a:t>
            </a:r>
          </a:p>
          <a:p>
            <a:pPr>
              <a:lnSpc>
                <a:spcPct val="75000"/>
              </a:lnSpc>
              <a:spcBef>
                <a:spcPts val="600"/>
              </a:spcBef>
            </a:pPr>
            <a:r>
              <a:rPr lang="hu-HU" sz="1600" dirty="0"/>
              <a:t>Forrás: </a:t>
            </a:r>
            <a:r>
              <a:rPr lang="hu-HU" sz="1600" dirty="0" err="1"/>
              <a:t>Fortepan</a:t>
            </a:r>
            <a:r>
              <a:rPr lang="hu-HU" sz="1600" dirty="0"/>
              <a:t>/Somlai Tibor</a:t>
            </a:r>
          </a:p>
          <a:p>
            <a:pPr>
              <a:lnSpc>
                <a:spcPct val="85000"/>
              </a:lnSpc>
            </a:pPr>
            <a:endParaRPr lang="hu-HU" sz="1600" dirty="0" smtClean="0"/>
          </a:p>
        </p:txBody>
      </p:sp>
      <p:sp>
        <p:nvSpPr>
          <p:cNvPr id="5" name="Szövegdoboz 4"/>
          <p:cNvSpPr txBox="1"/>
          <p:nvPr/>
        </p:nvSpPr>
        <p:spPr>
          <a:xfrm>
            <a:off x="333772" y="5829749"/>
            <a:ext cx="4897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Az új Műegyetem központi épülete, 1909.</a:t>
            </a:r>
          </a:p>
          <a:p>
            <a:r>
              <a:rPr lang="de-DE" sz="1600" dirty="0" err="1" smtClean="0"/>
              <a:t>Fortepan</a:t>
            </a:r>
            <a:r>
              <a:rPr lang="de-DE" sz="1600" dirty="0" smtClean="0"/>
              <a:t> </a:t>
            </a:r>
            <a:r>
              <a:rPr lang="de-DE" sz="1600" dirty="0"/>
              <a:t>/ Deutsche Fotothek / Brück und Sohn</a:t>
            </a:r>
            <a:endParaRPr lang="hu-HU" sz="1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5014292" y="151275"/>
            <a:ext cx="52613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/>
              <a:t>Magyar királyi József-műegyetem</a:t>
            </a:r>
          </a:p>
          <a:p>
            <a:r>
              <a:rPr lang="hu-HU" b="1" dirty="0" smtClean="0"/>
              <a:t>(Műegyetem rakpart 3.)</a:t>
            </a:r>
          </a:p>
          <a:p>
            <a:r>
              <a:rPr lang="hu-HU" b="1" dirty="0" smtClean="0"/>
              <a:t>1904/1909 –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610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3801" r="6927" b="16401"/>
          <a:stretch/>
        </p:blipFill>
        <p:spPr>
          <a:xfrm>
            <a:off x="1492056" y="116632"/>
            <a:ext cx="9132701" cy="583264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1053850" y="5951508"/>
            <a:ext cx="10009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/>
              <a:t>A budapesti királyi magyar József-műegyetem központi épülete</a:t>
            </a:r>
          </a:p>
          <a:p>
            <a:pPr algn="ctr"/>
            <a:r>
              <a:rPr lang="hu-HU" sz="1600" dirty="0"/>
              <a:t> A királyi magyar egyetemek épületei. Budapest, Vallás- és Közoktatásügyi Minisztérium, 1900-1908.</a:t>
            </a:r>
          </a:p>
          <a:p>
            <a:pPr algn="ctr"/>
            <a:r>
              <a:rPr lang="hu-HU" sz="1600" dirty="0"/>
              <a:t>Lelőhely: BME Építészettörténeti és Műemléki Tanszék könyvtára. Fotó: Leitgéb </a:t>
            </a:r>
            <a:r>
              <a:rPr lang="hu-HU" sz="1600" dirty="0" smtClean="0"/>
              <a:t>Mária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4244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332656"/>
            <a:ext cx="7350542" cy="6132334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8326660" y="332656"/>
            <a:ext cx="33843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Középkori </a:t>
            </a:r>
            <a:r>
              <a:rPr lang="hu-HU" dirty="0"/>
              <a:t>Tanszék elhelyezése a </a:t>
            </a:r>
            <a:endParaRPr lang="hu-HU" dirty="0" smtClean="0"/>
          </a:p>
          <a:p>
            <a:r>
              <a:rPr lang="hu-HU" dirty="0" smtClean="0"/>
              <a:t>K </a:t>
            </a:r>
            <a:r>
              <a:rPr lang="hu-HU" dirty="0"/>
              <a:t>épületben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r>
              <a:rPr lang="hu-HU" sz="1600" dirty="0" smtClean="0"/>
              <a:t>Budapesti </a:t>
            </a:r>
            <a:r>
              <a:rPr lang="hu-HU" sz="1600" dirty="0"/>
              <a:t>Műszaki Egyetem – </a:t>
            </a:r>
          </a:p>
          <a:p>
            <a:r>
              <a:rPr lang="hu-HU" sz="1600" dirty="0"/>
              <a:t>Központi (K) épület </a:t>
            </a:r>
            <a:r>
              <a:rPr lang="hu-HU" sz="1600" dirty="0" smtClean="0"/>
              <a:t>(részlet)</a:t>
            </a:r>
            <a:endParaRPr lang="hu-HU" sz="1600" dirty="0"/>
          </a:p>
          <a:p>
            <a:r>
              <a:rPr lang="hu-HU" sz="1600" dirty="0"/>
              <a:t>Lelőhely: Budapest Főváros Levéltára</a:t>
            </a:r>
          </a:p>
          <a:p>
            <a:r>
              <a:rPr lang="hu-HU" sz="1600" dirty="0"/>
              <a:t>Jelzet: HU BFL - XV.17.d.329 - 5534-K, 1-4., 20</a:t>
            </a:r>
            <a:r>
              <a:rPr lang="hu-HU" sz="1600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703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57947"/>
            <a:ext cx="6264696" cy="6487338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7102524" y="157947"/>
            <a:ext cx="4464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Újkori </a:t>
            </a:r>
            <a:r>
              <a:rPr lang="hu-HU" dirty="0"/>
              <a:t>Tanszék elhelyezése a </a:t>
            </a:r>
            <a:r>
              <a:rPr lang="hu-HU" dirty="0" smtClean="0"/>
              <a:t>K </a:t>
            </a:r>
            <a:r>
              <a:rPr lang="hu-HU" dirty="0"/>
              <a:t>épületben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sz="1600" dirty="0"/>
              <a:t>Budapesti Műszaki Egyetem – </a:t>
            </a:r>
          </a:p>
          <a:p>
            <a:r>
              <a:rPr lang="hu-HU" sz="1600" dirty="0"/>
              <a:t>Központi (K) épület (részlet)</a:t>
            </a:r>
          </a:p>
          <a:p>
            <a:r>
              <a:rPr lang="hu-HU" sz="1600" dirty="0"/>
              <a:t>Lelőhely: Budapest Főváros Levéltára</a:t>
            </a:r>
          </a:p>
          <a:p>
            <a:r>
              <a:rPr lang="hu-HU" sz="1600" dirty="0"/>
              <a:t>Jelzet: HU BFL - XV.17.d.329 - 5534-K, 1-4., 20</a:t>
            </a:r>
            <a:r>
              <a:rPr lang="hu-HU" sz="1600" dirty="0" smtClean="0"/>
              <a:t>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2" b="11625"/>
          <a:stretch/>
        </p:blipFill>
        <p:spPr>
          <a:xfrm>
            <a:off x="909836" y="260648"/>
            <a:ext cx="10081119" cy="568868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églalap 4"/>
          <p:cNvSpPr/>
          <p:nvPr/>
        </p:nvSpPr>
        <p:spPr>
          <a:xfrm>
            <a:off x="827088" y="5939988"/>
            <a:ext cx="101638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/>
              <a:t>A budapesti királyi magyar József-műegyetem központi épülete</a:t>
            </a:r>
          </a:p>
          <a:p>
            <a:pPr algn="ctr"/>
            <a:r>
              <a:rPr lang="hu-HU" sz="1600" dirty="0"/>
              <a:t> A királyi magyar egyetemek </a:t>
            </a:r>
            <a:r>
              <a:rPr lang="hu-HU" sz="1600" dirty="0" smtClean="0"/>
              <a:t>épületei. Budapest, Vallás- </a:t>
            </a:r>
            <a:r>
              <a:rPr lang="hu-HU" sz="1600" dirty="0"/>
              <a:t>és Közoktatásügyi Minisztérium, 1900-1908</a:t>
            </a:r>
            <a:r>
              <a:rPr lang="hu-HU" sz="1600" dirty="0" smtClean="0"/>
              <a:t>.</a:t>
            </a:r>
          </a:p>
          <a:p>
            <a:pPr algn="ctr"/>
            <a:r>
              <a:rPr lang="hu-HU" sz="1600" dirty="0" smtClean="0"/>
              <a:t>Lelőhely: BME Építészettörténeti és Műemléki Tanszék könyvtára. Fotó: Leitgéb Mária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880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249337"/>
            <a:ext cx="6701045" cy="624957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7606580" y="249337"/>
            <a:ext cx="422786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Ókori és a Középítéstan Tanszék elhelyezése a </a:t>
            </a:r>
          </a:p>
          <a:p>
            <a:r>
              <a:rPr lang="hu-HU" dirty="0" smtClean="0"/>
              <a:t>K épületben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sz="1600" dirty="0" smtClean="0"/>
          </a:p>
          <a:p>
            <a:r>
              <a:rPr lang="hu-HU" sz="1600" dirty="0" smtClean="0"/>
              <a:t>Budapesti </a:t>
            </a:r>
            <a:r>
              <a:rPr lang="hu-HU" sz="1600" dirty="0"/>
              <a:t>Műszaki Egyetem </a:t>
            </a:r>
            <a:r>
              <a:rPr lang="hu-HU" sz="1600" dirty="0" smtClean="0"/>
              <a:t>– </a:t>
            </a:r>
          </a:p>
          <a:p>
            <a:r>
              <a:rPr lang="hu-HU" sz="1600" dirty="0" smtClean="0"/>
              <a:t>Központi </a:t>
            </a:r>
            <a:r>
              <a:rPr lang="hu-HU" sz="1600" dirty="0"/>
              <a:t>(K) épület </a:t>
            </a:r>
            <a:r>
              <a:rPr lang="hu-HU" sz="1600" dirty="0" smtClean="0"/>
              <a:t>(részlet)</a:t>
            </a:r>
          </a:p>
          <a:p>
            <a:r>
              <a:rPr lang="hu-HU" sz="1600" dirty="0" smtClean="0"/>
              <a:t>Lelőhely: </a:t>
            </a:r>
            <a:r>
              <a:rPr lang="hu-HU" sz="1600" dirty="0"/>
              <a:t>Budapest Főváros </a:t>
            </a:r>
            <a:r>
              <a:rPr lang="hu-HU" sz="1600" dirty="0" smtClean="0"/>
              <a:t>Levéltára</a:t>
            </a:r>
          </a:p>
          <a:p>
            <a:r>
              <a:rPr lang="hu-HU" sz="1600" dirty="0" smtClean="0"/>
              <a:t>Jelzet: </a:t>
            </a:r>
            <a:r>
              <a:rPr lang="hu-HU" sz="1600" dirty="0"/>
              <a:t>HU BFL - XV.17.d.329 - 5534-K, 1-4., 20</a:t>
            </a:r>
            <a:r>
              <a:rPr lang="hu-HU" sz="1600" dirty="0" smtClean="0"/>
              <a:t>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491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52" y="2708920"/>
            <a:ext cx="5343318" cy="385482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6632"/>
            <a:ext cx="5880337" cy="36004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66420" y="116632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/>
              <a:t>A Műegyetemi Könyvtár épülete</a:t>
            </a:r>
          </a:p>
          <a:p>
            <a:r>
              <a:rPr lang="hu-HU" sz="1800" dirty="0" smtClean="0"/>
              <a:t>Forrás: </a:t>
            </a:r>
            <a:r>
              <a:rPr lang="hu-HU" sz="1800" dirty="0" err="1" smtClean="0"/>
              <a:t>Zelovich</a:t>
            </a:r>
            <a:r>
              <a:rPr lang="hu-HU" sz="1800" dirty="0" smtClean="0"/>
              <a:t> Kornél: </a:t>
            </a:r>
            <a:r>
              <a:rPr lang="hu-HU" sz="1800" dirty="0"/>
              <a:t>A m. </a:t>
            </a:r>
            <a:r>
              <a:rPr lang="hu-HU" sz="1800" dirty="0" err="1"/>
              <a:t>kir</a:t>
            </a:r>
            <a:r>
              <a:rPr lang="hu-HU" sz="1800" dirty="0"/>
              <a:t>. József Műegyetem és a hazai technikai felső oktatás története </a:t>
            </a:r>
            <a:r>
              <a:rPr lang="hu-HU" sz="1800" dirty="0" smtClean="0"/>
              <a:t>Budapest, Pátria,1922</a:t>
            </a:r>
            <a:r>
              <a:rPr lang="hu-HU" sz="1800" dirty="0"/>
              <a:t>. </a:t>
            </a:r>
            <a:endParaRPr lang="hu-HU" sz="18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333772" y="5363413"/>
            <a:ext cx="6059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/>
              <a:t>A Műegyetemi Könyvtár </a:t>
            </a:r>
            <a:r>
              <a:rPr lang="hu-HU" sz="1800" dirty="0" smtClean="0"/>
              <a:t>olvasóterme</a:t>
            </a:r>
            <a:endParaRPr lang="hu-HU" sz="1800" dirty="0"/>
          </a:p>
          <a:p>
            <a:r>
              <a:rPr lang="hu-HU" sz="1800" dirty="0"/>
              <a:t>Forrás: </a:t>
            </a:r>
            <a:r>
              <a:rPr lang="hu-HU" sz="1800" dirty="0" err="1"/>
              <a:t>Zelovich</a:t>
            </a:r>
            <a:r>
              <a:rPr lang="hu-HU" sz="1800" dirty="0"/>
              <a:t> Kornél: A m. </a:t>
            </a:r>
            <a:r>
              <a:rPr lang="hu-HU" sz="1800" dirty="0" err="1"/>
              <a:t>kir</a:t>
            </a:r>
            <a:r>
              <a:rPr lang="hu-HU" sz="1800" dirty="0"/>
              <a:t>. József Műegyetem és a hazai technikai felső oktatás </a:t>
            </a:r>
            <a:r>
              <a:rPr lang="hu-HU" sz="1800" dirty="0" smtClean="0"/>
              <a:t>története</a:t>
            </a:r>
          </a:p>
          <a:p>
            <a:r>
              <a:rPr lang="hu-HU" sz="1800" dirty="0" smtClean="0"/>
              <a:t>Budapest, Pátria</a:t>
            </a:r>
            <a:r>
              <a:rPr lang="hu-HU" sz="1800" dirty="0"/>
              <a:t>, </a:t>
            </a:r>
            <a:r>
              <a:rPr lang="hu-HU" sz="1800" dirty="0" smtClean="0"/>
              <a:t>1922</a:t>
            </a:r>
            <a:r>
              <a:rPr lang="hu-HU" sz="1800" dirty="0"/>
              <a:t>. 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57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934172" y="2852936"/>
            <a:ext cx="7704856" cy="1008386"/>
          </a:xfrm>
        </p:spPr>
        <p:txBody>
          <a:bodyPr rtlCol="0">
            <a:normAutofit/>
          </a:bodyPr>
          <a:lstStyle/>
          <a:p>
            <a:pPr algn="ctr" rtl="0"/>
            <a:r>
              <a:rPr lang="hu-HU" sz="4400" b="1" dirty="0">
                <a:latin typeface="Garamond" panose="02020404030301010803" pitchFamily="18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260648"/>
            <a:ext cx="7906071" cy="558924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1799202" y="5949280"/>
            <a:ext cx="8000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/>
              <a:t>Hauszmann Alajos: A Műegyetem rakpart akvarellképe, 1908. </a:t>
            </a:r>
          </a:p>
          <a:p>
            <a:pPr algn="ctr"/>
            <a:r>
              <a:rPr lang="hu-HU" sz="1600" dirty="0" smtClean="0"/>
              <a:t>Reprodukció: Philip János.</a:t>
            </a:r>
          </a:p>
          <a:p>
            <a:pPr algn="ctr"/>
            <a:r>
              <a:rPr lang="hu-HU" sz="1600" dirty="0" smtClean="0"/>
              <a:t>Lelőhely: BME Építészettörténeti és Műemléki Tanszék, Jelzet: </a:t>
            </a:r>
            <a:r>
              <a:rPr lang="hu-HU" sz="1600" dirty="0" err="1" smtClean="0"/>
              <a:t>Épt</a:t>
            </a:r>
            <a:r>
              <a:rPr lang="hu-HU" sz="1600" dirty="0" smtClean="0"/>
              <a:t>. Rajztár 100000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26428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b="11896"/>
          <a:stretch/>
        </p:blipFill>
        <p:spPr>
          <a:xfrm>
            <a:off x="5878388" y="260648"/>
            <a:ext cx="5616624" cy="63387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Ellipszis 2"/>
          <p:cNvSpPr/>
          <p:nvPr/>
        </p:nvSpPr>
        <p:spPr>
          <a:xfrm>
            <a:off x="9118748" y="18681"/>
            <a:ext cx="2376264" cy="108012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5622731" y="46011"/>
            <a:ext cx="2304256" cy="86409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9187625" y="4437112"/>
            <a:ext cx="1728192" cy="1080120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65585" y="479054"/>
            <a:ext cx="52887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1864</a:t>
            </a:r>
          </a:p>
          <a:p>
            <a:endParaRPr lang="hu-HU" b="1" dirty="0" smtClean="0"/>
          </a:p>
          <a:p>
            <a:r>
              <a:rPr lang="hu-HU" b="1" dirty="0" smtClean="0"/>
              <a:t>József </a:t>
            </a:r>
            <a:r>
              <a:rPr lang="hu-HU" b="1" dirty="0"/>
              <a:t>Politechnikum / </a:t>
            </a:r>
            <a:endParaRPr lang="hu-HU" b="1" dirty="0" smtClean="0"/>
          </a:p>
          <a:p>
            <a:r>
              <a:rPr lang="hu-HU" b="1" dirty="0" smtClean="0"/>
              <a:t>Mű- </a:t>
            </a:r>
            <a:r>
              <a:rPr lang="hu-HU" b="1" dirty="0"/>
              <a:t>és díszépítészettan </a:t>
            </a:r>
            <a:r>
              <a:rPr lang="hu-HU" b="1" dirty="0" smtClean="0"/>
              <a:t>Tanszék</a:t>
            </a:r>
          </a:p>
          <a:p>
            <a:endParaRPr lang="hu-HU" b="1" dirty="0"/>
          </a:p>
          <a:p>
            <a:r>
              <a:rPr lang="hu-HU" b="1" dirty="0"/>
              <a:t>Tanár: </a:t>
            </a:r>
            <a:r>
              <a:rPr lang="hu-HU" b="1" dirty="0" err="1"/>
              <a:t>Szkalnitzky</a:t>
            </a:r>
            <a:r>
              <a:rPr lang="hu-HU" b="1" dirty="0"/>
              <a:t> </a:t>
            </a:r>
            <a:r>
              <a:rPr lang="hu-HU" b="1" dirty="0" smtClean="0"/>
              <a:t>Antal</a:t>
            </a:r>
          </a:p>
          <a:p>
            <a:endParaRPr lang="hu-HU" b="1" dirty="0"/>
          </a:p>
          <a:p>
            <a:r>
              <a:rPr lang="hu-HU" b="1" dirty="0" smtClean="0"/>
              <a:t>Helyszín: Buda, Országház utca</a:t>
            </a:r>
          </a:p>
          <a:p>
            <a:r>
              <a:rPr lang="hu-HU" b="1" dirty="0" smtClean="0"/>
              <a:t>Egyetemi Nyomda épülete</a:t>
            </a:r>
          </a:p>
          <a:p>
            <a:r>
              <a:rPr lang="hu-HU" b="1" dirty="0" smtClean="0"/>
              <a:t>(Corvin-ház)</a:t>
            </a:r>
            <a:endParaRPr lang="hu-HU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117749" y="5054347"/>
            <a:ext cx="56044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/>
              <a:t>Kallenbach</a:t>
            </a:r>
            <a:r>
              <a:rPr lang="hu-HU" sz="1600" dirty="0"/>
              <a:t>, G. G., </a:t>
            </a:r>
            <a:r>
              <a:rPr lang="hu-HU" sz="1600" dirty="0" smtClean="0"/>
              <a:t>Schmitt </a:t>
            </a:r>
            <a:r>
              <a:rPr lang="hu-HU" sz="1600" dirty="0"/>
              <a:t>J</a:t>
            </a:r>
            <a:r>
              <a:rPr lang="hu-HU" sz="1600" dirty="0" smtClean="0"/>
              <a:t>.: </a:t>
            </a:r>
            <a:r>
              <a:rPr lang="hu-HU" sz="1600" dirty="0"/>
              <a:t>Die </a:t>
            </a:r>
            <a:r>
              <a:rPr lang="hu-HU" sz="1600" dirty="0" err="1"/>
              <a:t>christliche</a:t>
            </a:r>
            <a:r>
              <a:rPr lang="hu-HU" sz="1600" dirty="0"/>
              <a:t> </a:t>
            </a:r>
            <a:r>
              <a:rPr lang="hu-HU" sz="1600" dirty="0" err="1"/>
              <a:t>Kirchen-Baukunst</a:t>
            </a:r>
            <a:r>
              <a:rPr lang="hu-HU" sz="1600" dirty="0"/>
              <a:t> des </a:t>
            </a:r>
            <a:r>
              <a:rPr lang="hu-HU" sz="1600" dirty="0" err="1"/>
              <a:t>Abendlandes</a:t>
            </a:r>
            <a:r>
              <a:rPr lang="hu-HU" sz="1600" dirty="0"/>
              <a:t> von </a:t>
            </a:r>
            <a:r>
              <a:rPr lang="hu-HU" sz="1600" dirty="0" err="1"/>
              <a:t>ihren</a:t>
            </a:r>
            <a:r>
              <a:rPr lang="hu-HU" sz="1600" dirty="0"/>
              <a:t> </a:t>
            </a:r>
            <a:r>
              <a:rPr lang="hu-HU" sz="1600" dirty="0" err="1"/>
              <a:t>Anfängen</a:t>
            </a:r>
            <a:r>
              <a:rPr lang="hu-HU" sz="1600" dirty="0"/>
              <a:t> </a:t>
            </a:r>
            <a:r>
              <a:rPr lang="hu-HU" sz="1600" dirty="0" err="1"/>
              <a:t>bis</a:t>
            </a:r>
            <a:r>
              <a:rPr lang="hu-HU" sz="1600" dirty="0"/>
              <a:t> </a:t>
            </a:r>
            <a:r>
              <a:rPr lang="hu-HU" sz="1600" dirty="0" err="1"/>
              <a:t>zur</a:t>
            </a:r>
            <a:r>
              <a:rPr lang="hu-HU" sz="1600" dirty="0"/>
              <a:t> </a:t>
            </a:r>
            <a:r>
              <a:rPr lang="hu-HU" sz="1600" dirty="0" err="1"/>
              <a:t>vollendeten</a:t>
            </a:r>
            <a:r>
              <a:rPr lang="hu-HU" sz="1600" dirty="0"/>
              <a:t> </a:t>
            </a:r>
            <a:r>
              <a:rPr lang="hu-HU" sz="1600" dirty="0" err="1"/>
              <a:t>Durchbildung</a:t>
            </a:r>
            <a:r>
              <a:rPr lang="hu-HU" sz="1600" dirty="0"/>
              <a:t> des </a:t>
            </a:r>
            <a:r>
              <a:rPr lang="hu-HU" sz="1600" dirty="0" err="1"/>
              <a:t>Spitzbogen</a:t>
            </a:r>
            <a:r>
              <a:rPr lang="hu-HU" sz="1600" dirty="0"/>
              <a:t>, Halle, </a:t>
            </a:r>
            <a:r>
              <a:rPr lang="hu-HU" sz="1600" dirty="0" err="1"/>
              <a:t>Pfeffer</a:t>
            </a:r>
            <a:r>
              <a:rPr lang="hu-HU" sz="1600" dirty="0"/>
              <a:t>, 1850. </a:t>
            </a:r>
          </a:p>
          <a:p>
            <a:r>
              <a:rPr lang="hu-HU" sz="1600" dirty="0" smtClean="0"/>
              <a:t>Lelőhely: BME </a:t>
            </a:r>
            <a:r>
              <a:rPr lang="hu-HU" sz="1600" dirty="0"/>
              <a:t>Építészettörténeti és Műemléki </a:t>
            </a:r>
            <a:r>
              <a:rPr lang="hu-HU" sz="1600" dirty="0" smtClean="0"/>
              <a:t>Tanszék</a:t>
            </a:r>
          </a:p>
          <a:p>
            <a:r>
              <a:rPr lang="hu-HU" sz="1600" dirty="0" smtClean="0"/>
              <a:t>Fotó</a:t>
            </a:r>
            <a:r>
              <a:rPr lang="hu-HU" sz="1600" dirty="0"/>
              <a:t>: Leitgéb Mária</a:t>
            </a:r>
          </a:p>
        </p:txBody>
      </p:sp>
    </p:spTree>
    <p:extLst>
      <p:ext uri="{BB962C8B-B14F-4D97-AF65-F5344CB8AC3E}">
        <p14:creationId xmlns:p14="http://schemas.microsoft.com/office/powerpoint/2010/main" val="38623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28" y="750494"/>
            <a:ext cx="8856984" cy="504044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Jobbra nyíl 5"/>
          <p:cNvSpPr/>
          <p:nvPr/>
        </p:nvSpPr>
        <p:spPr>
          <a:xfrm>
            <a:off x="1989956" y="4005064"/>
            <a:ext cx="115212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Lefelé nyíl 6"/>
          <p:cNvSpPr/>
          <p:nvPr/>
        </p:nvSpPr>
        <p:spPr>
          <a:xfrm rot="19279372">
            <a:off x="4147777" y="1693673"/>
            <a:ext cx="432048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1499628" y="151141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József </a:t>
            </a:r>
            <a:r>
              <a:rPr lang="hu-HU" b="1" dirty="0" err="1" smtClean="0"/>
              <a:t>Polytechnikum</a:t>
            </a:r>
            <a:r>
              <a:rPr lang="hu-HU" b="1" dirty="0" smtClean="0"/>
              <a:t> elhelyezése Budán</a:t>
            </a:r>
            <a:endParaRPr lang="hu-HU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203484" y="5928623"/>
            <a:ext cx="11651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Budapest (1867-73</a:t>
            </a:r>
            <a:r>
              <a:rPr lang="hu-HU" sz="1600" dirty="0" smtClean="0"/>
              <a:t>). Pest </a:t>
            </a:r>
            <a:r>
              <a:rPr lang="hu-HU" sz="1600" dirty="0"/>
              <a:t>és Buda kataszteri térképsorozata az 1872–1920 közötti változások utólagos </a:t>
            </a:r>
            <a:r>
              <a:rPr lang="hu-HU" sz="1600" dirty="0" smtClean="0"/>
              <a:t>jelölésével</a:t>
            </a:r>
          </a:p>
          <a:p>
            <a:r>
              <a:rPr lang="hu-HU" sz="1600" dirty="0" smtClean="0"/>
              <a:t>Forrás: </a:t>
            </a:r>
            <a:r>
              <a:rPr lang="hu-HU" sz="1600" dirty="0" err="1" smtClean="0"/>
              <a:t>Arcanum</a:t>
            </a:r>
            <a:r>
              <a:rPr lang="hu-HU" sz="1600" dirty="0" smtClean="0"/>
              <a:t>. Térképek</a:t>
            </a:r>
            <a:r>
              <a:rPr lang="hu-HU" sz="1600" dirty="0"/>
              <a:t>. </a:t>
            </a:r>
            <a:r>
              <a:rPr lang="hu-HU" sz="1600" dirty="0">
                <a:hlinkClick r:id="rId3"/>
              </a:rPr>
              <a:t>https://maps.arcanum.com/hu/map/pest-1867-72/?</a:t>
            </a:r>
            <a:r>
              <a:rPr lang="hu-HU" sz="1600" dirty="0" smtClean="0">
                <a:hlinkClick r:id="rId3"/>
              </a:rPr>
              <a:t>layers=88&amp;bbox=2120225.81684566%2C6023973.448622373%2C2122750.627436205%2C6024938.466104473</a:t>
            </a:r>
            <a:r>
              <a:rPr lang="hu-HU" sz="1600" dirty="0" smtClean="0"/>
              <a:t>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53688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0300"/>
            <a:ext cx="8507911" cy="65185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Jobbra nyíl 2"/>
          <p:cNvSpPr/>
          <p:nvPr/>
        </p:nvSpPr>
        <p:spPr>
          <a:xfrm rot="18283788">
            <a:off x="958335" y="5811264"/>
            <a:ext cx="945908" cy="4126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Lefelé nyíl 3"/>
          <p:cNvSpPr/>
          <p:nvPr/>
        </p:nvSpPr>
        <p:spPr>
          <a:xfrm>
            <a:off x="3286100" y="3428999"/>
            <a:ext cx="412624" cy="10269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9190756" y="46450"/>
            <a:ext cx="2736304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A József </a:t>
            </a:r>
            <a:r>
              <a:rPr lang="hu-HU" b="1" dirty="0" err="1" smtClean="0"/>
              <a:t>Polytechnicum</a:t>
            </a:r>
            <a:r>
              <a:rPr lang="hu-HU" b="1" dirty="0" smtClean="0"/>
              <a:t> / Műegyetem könyvtárának elhelyezése Budán, a Corvin-házban</a:t>
            </a:r>
          </a:p>
          <a:p>
            <a:endParaRPr lang="hu-HU" dirty="0"/>
          </a:p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/>
          </a:p>
          <a:p>
            <a:r>
              <a:rPr lang="hu-HU" sz="1800" dirty="0" smtClean="0"/>
              <a:t>Magyar </a:t>
            </a:r>
            <a:r>
              <a:rPr lang="hu-HU" sz="1800" dirty="0" err="1"/>
              <a:t>kir</a:t>
            </a:r>
            <a:r>
              <a:rPr lang="hu-HU" sz="1800" dirty="0"/>
              <a:t>. József Műegyetem </a:t>
            </a:r>
            <a:r>
              <a:rPr lang="hu-HU" sz="1800" dirty="0" smtClean="0"/>
              <a:t>átalakítása, 1870</a:t>
            </a:r>
          </a:p>
          <a:p>
            <a:r>
              <a:rPr lang="hu-HU" sz="1600" dirty="0" smtClean="0"/>
              <a:t>Lelőhely: Budapest </a:t>
            </a:r>
            <a:r>
              <a:rPr lang="hu-HU" sz="1600" dirty="0"/>
              <a:t>Főváros </a:t>
            </a:r>
            <a:r>
              <a:rPr lang="hu-HU" sz="1600" dirty="0" smtClean="0"/>
              <a:t>Levéltára</a:t>
            </a:r>
            <a:br>
              <a:rPr lang="hu-HU" sz="1600" dirty="0" smtClean="0"/>
            </a:br>
            <a:r>
              <a:rPr lang="hu-HU" sz="1600" dirty="0" smtClean="0"/>
              <a:t>Jelzet: </a:t>
            </a:r>
            <a:r>
              <a:rPr lang="hu-HU" sz="1600" dirty="0"/>
              <a:t>HU BFL - XV.17.a.302 - </a:t>
            </a:r>
            <a:r>
              <a:rPr lang="hu-HU" sz="1600" dirty="0" smtClean="0"/>
              <a:t>1008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816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332656"/>
            <a:ext cx="7101516" cy="527382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8" r="1467"/>
          <a:stretch/>
        </p:blipFill>
        <p:spPr>
          <a:xfrm>
            <a:off x="8234794" y="2924944"/>
            <a:ext cx="3024336" cy="366532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7796337" y="332656"/>
            <a:ext cx="43924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hu-HU" b="1" dirty="0" err="1" smtClean="0"/>
              <a:t>Nagel</a:t>
            </a:r>
            <a:r>
              <a:rPr lang="hu-HU" b="1" dirty="0" smtClean="0"/>
              <a:t>-ház </a:t>
            </a:r>
            <a:endParaRPr lang="hu-HU" b="1" dirty="0" smtClean="0"/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hu-HU" b="1" dirty="0" smtClean="0"/>
              <a:t>(Csillag u. 15 </a:t>
            </a:r>
            <a:r>
              <a:rPr lang="hu-HU" b="1" dirty="0"/>
              <a:t>– Nyúl utca 7</a:t>
            </a:r>
            <a:r>
              <a:rPr lang="hu-HU" b="1" dirty="0" smtClean="0"/>
              <a:t>. / </a:t>
            </a:r>
            <a:r>
              <a:rPr lang="hu-HU" b="1" dirty="0" err="1" smtClean="0"/>
              <a:t>Gönczy</a:t>
            </a:r>
            <a:r>
              <a:rPr lang="hu-HU" b="1" dirty="0" smtClean="0"/>
              <a:t> P. u. 3 – Lónyay u. 7.)</a:t>
            </a:r>
          </a:p>
          <a:p>
            <a:pPr>
              <a:lnSpc>
                <a:spcPct val="95000"/>
              </a:lnSpc>
              <a:spcAft>
                <a:spcPts val="600"/>
              </a:spcAft>
            </a:pPr>
            <a:r>
              <a:rPr lang="hu-HU" b="1" dirty="0" smtClean="0"/>
              <a:t>1872-1882</a:t>
            </a:r>
            <a:endParaRPr lang="hu-HU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117748" y="5733256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/>
              <a:t>Nagel</a:t>
            </a:r>
            <a:r>
              <a:rPr lang="hu-HU" sz="1600" dirty="0" smtClean="0"/>
              <a:t> Ármin bérháza 1900 körül.</a:t>
            </a:r>
          </a:p>
          <a:p>
            <a:r>
              <a:rPr lang="hu-HU" sz="1600" dirty="0" smtClean="0"/>
              <a:t>Pesti </a:t>
            </a:r>
            <a:r>
              <a:rPr lang="hu-HU" sz="1600" dirty="0" err="1" smtClean="0"/>
              <a:t>Hirlap</a:t>
            </a:r>
            <a:r>
              <a:rPr lang="hu-HU" sz="1600" dirty="0" smtClean="0"/>
              <a:t> Naptára, 1923.</a:t>
            </a:r>
            <a:endParaRPr lang="hu-HU" sz="16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294212" y="609329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Bp., IX., </a:t>
            </a:r>
            <a:r>
              <a:rPr lang="hu-HU" sz="1600" dirty="0" err="1" smtClean="0"/>
              <a:t>Gönczy</a:t>
            </a:r>
            <a:r>
              <a:rPr lang="hu-HU" sz="1600" dirty="0" smtClean="0"/>
              <a:t> </a:t>
            </a:r>
            <a:r>
              <a:rPr lang="hu-HU" sz="1600" dirty="0"/>
              <a:t>P. u. 3 – Lónyay u. 7</a:t>
            </a:r>
            <a:r>
              <a:rPr lang="hu-HU" sz="1600" dirty="0" smtClean="0"/>
              <a:t>.</a:t>
            </a:r>
          </a:p>
          <a:p>
            <a:r>
              <a:rPr lang="hu-HU" sz="1600" dirty="0" smtClean="0"/>
              <a:t>2022. május. Fotó: Google Térkép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147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" r="38168"/>
          <a:stretch/>
        </p:blipFill>
        <p:spPr>
          <a:xfrm>
            <a:off x="837828" y="293594"/>
            <a:ext cx="6552728" cy="594399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zövegdoboz 2"/>
          <p:cNvSpPr txBox="1"/>
          <p:nvPr/>
        </p:nvSpPr>
        <p:spPr>
          <a:xfrm>
            <a:off x="7534572" y="4767278"/>
            <a:ext cx="44382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smtClean="0"/>
              <a:t>Árlejtési hirdetmény az Új Városháza, díszterem márványmunkáinak elvégzésére.</a:t>
            </a:r>
          </a:p>
          <a:p>
            <a:r>
              <a:rPr lang="hu-HU" sz="1800" dirty="0" smtClean="0"/>
              <a:t>Budapesti Közlöny Hivatalos Értesítője, </a:t>
            </a:r>
          </a:p>
          <a:p>
            <a:r>
              <a:rPr lang="hu-HU" sz="1800" dirty="0" smtClean="0"/>
              <a:t>7. évf. 99. sz. 1873. p. 1623. </a:t>
            </a:r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167967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51412" r="14737" b="1253"/>
          <a:stretch/>
        </p:blipFill>
        <p:spPr>
          <a:xfrm>
            <a:off x="5590356" y="1196752"/>
            <a:ext cx="6409203" cy="338437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16632"/>
            <a:ext cx="4104456" cy="364208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52" y="4077072"/>
            <a:ext cx="4320480" cy="24949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zövegdoboz 4"/>
          <p:cNvSpPr txBox="1"/>
          <p:nvPr/>
        </p:nvSpPr>
        <p:spPr>
          <a:xfrm>
            <a:off x="4726260" y="260648"/>
            <a:ext cx="6984776" cy="797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hu-HU" b="1" dirty="0" err="1" smtClean="0"/>
              <a:t>Kerkápoly</a:t>
            </a:r>
            <a:r>
              <a:rPr lang="hu-HU" b="1" dirty="0" smtClean="0"/>
              <a:t>-ház (Csillag u. 8. / </a:t>
            </a:r>
            <a:r>
              <a:rPr lang="hu-HU" b="1" dirty="0" err="1" smtClean="0"/>
              <a:t>Gönczy</a:t>
            </a:r>
            <a:r>
              <a:rPr lang="hu-HU" b="1" dirty="0" smtClean="0"/>
              <a:t> P. u. 2.)</a:t>
            </a:r>
            <a:endParaRPr lang="hu-HU" b="1" dirty="0"/>
          </a:p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hu-HU" b="1" dirty="0" smtClean="0"/>
              <a:t>1874–1877</a:t>
            </a:r>
            <a:endParaRPr lang="hu-HU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6454452" y="4665959"/>
            <a:ext cx="5061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Helyszínrajz. Lelőhely: Budapest Főváros Levéltára</a:t>
            </a:r>
          </a:p>
          <a:p>
            <a:r>
              <a:rPr lang="hu-HU" sz="1600" dirty="0" smtClean="0"/>
              <a:t>Jelzet</a:t>
            </a:r>
            <a:r>
              <a:rPr lang="hu-HU" sz="1600" dirty="0"/>
              <a:t>: HU BFL - XV.17.b.312 - </a:t>
            </a:r>
            <a:r>
              <a:rPr lang="hu-HU" sz="1600" dirty="0" smtClean="0"/>
              <a:t>3460/1872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5590356" y="5949384"/>
            <a:ext cx="3712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Bp., IX. </a:t>
            </a:r>
            <a:r>
              <a:rPr lang="hu-HU" sz="1600" dirty="0" err="1" smtClean="0"/>
              <a:t>Gönczy</a:t>
            </a:r>
            <a:r>
              <a:rPr lang="hu-HU" sz="1600" dirty="0" smtClean="0"/>
              <a:t> Pál u. 2., 2022. április</a:t>
            </a:r>
          </a:p>
          <a:p>
            <a:r>
              <a:rPr lang="hu-HU" sz="1600" dirty="0" smtClean="0"/>
              <a:t>Fotó: Google Térkép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31078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önyvek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00_TF02787940_TF02787940.potx" id="{B68210BC-6D90-4931-9A79-431CF5D316B4}" vid="{C6FF3AFF-6251-4176-AEA2-2ABE4BE2359F}"/>
    </a:ext>
  </a:extLst>
</a:theme>
</file>

<file path=ppt/theme/theme2.xml><?xml version="1.0" encoding="utf-8"?>
<a:theme xmlns:a="http://schemas.openxmlformats.org/drawingml/2006/main" name="Office-té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4873beb7-5857-4685-be1f-d57550cc96cc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1030</Words>
  <Application>Microsoft Office PowerPoint</Application>
  <PresentationFormat>Egyéni</PresentationFormat>
  <Paragraphs>208</Paragraphs>
  <Slides>29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4" baseType="lpstr">
      <vt:lpstr>Arial</vt:lpstr>
      <vt:lpstr>Century Gothic</vt:lpstr>
      <vt:lpstr>Garamond</vt:lpstr>
      <vt:lpstr>Times New Roman</vt:lpstr>
      <vt:lpstr>Könyvek 16x9</vt:lpstr>
      <vt:lpstr> Leitgéb Mária BME Építészettörténeti és Műemléki Tanszék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2021-04-16T18:40:46Z</dcterms:created>
  <dcterms:modified xsi:type="dcterms:W3CDTF">2023-11-26T22:21:15Z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