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4"/>
  </p:notesMasterIdLst>
  <p:handoutMasterIdLst>
    <p:handoutMasterId r:id="rId15"/>
  </p:handoutMasterIdLst>
  <p:sldIdLst>
    <p:sldId id="272" r:id="rId4"/>
    <p:sldId id="277" r:id="rId5"/>
    <p:sldId id="279" r:id="rId6"/>
    <p:sldId id="280" r:id="rId7"/>
    <p:sldId id="273" r:id="rId8"/>
    <p:sldId id="284" r:id="rId9"/>
    <p:sldId id="282" r:id="rId10"/>
    <p:sldId id="285" r:id="rId11"/>
    <p:sldId id="281" r:id="rId12"/>
    <p:sldId id="276" r:id="rId1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851"/>
    <a:srgbClr val="0128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5"/>
  </p:normalViewPr>
  <p:slideViewPr>
    <p:cSldViewPr snapToGrid="0" snapToObjects="1">
      <p:cViewPr varScale="1">
        <p:scale>
          <a:sx n="78" d="100"/>
          <a:sy n="78" d="100"/>
        </p:scale>
        <p:origin x="821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04" d="100"/>
          <a:sy n="104" d="100"/>
        </p:scale>
        <p:origin x="556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12C39806-BB1D-8F56-1BD4-E8FD84A886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8C5BF43A-04E9-CC17-BD51-B26CC338B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71E59-BB6D-9C41-A61C-2D524682E115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98E5719-5CA3-B83A-6AB2-CC9AF2C948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441738D-8521-5BCA-A098-BEAAADEBC9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E7E85-FAC5-AA44-BBE8-3A2E745EC5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3843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A393B-998D-3C45-ACA4-5C51E3A83922}" type="datetimeFigureOut">
              <a:rPr lang="hu-HU" smtClean="0"/>
              <a:t>2023. 11. 26.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B25AA-5A0B-7648-B33A-37E9A013F9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887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1B6A30FC-731A-DC4E-B5EA-239DE7DB3C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zöveg helye 10">
            <a:extLst>
              <a:ext uri="{FF2B5EF4-FFF2-40B4-BE49-F238E27FC236}">
                <a16:creationId xmlns:a16="http://schemas.microsoft.com/office/drawing/2014/main" id="{831FA102-844C-755E-D247-CB3718711D4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23900" y="2282671"/>
            <a:ext cx="10744200" cy="891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5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PREZENTÁCIÓ CÍME</a:t>
            </a:r>
          </a:p>
        </p:txBody>
      </p:sp>
      <p:sp>
        <p:nvSpPr>
          <p:cNvPr id="6" name="Szöveg helye 10">
            <a:extLst>
              <a:ext uri="{FF2B5EF4-FFF2-40B4-BE49-F238E27FC236}">
                <a16:creationId xmlns:a16="http://schemas.microsoft.com/office/drawing/2014/main" id="{DF9D8FEB-E57B-5F73-ADA2-8D7B7485DFA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23900" y="3308057"/>
            <a:ext cx="10744200" cy="891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Prezentáció alcíme</a:t>
            </a:r>
          </a:p>
        </p:txBody>
      </p:sp>
      <p:sp>
        <p:nvSpPr>
          <p:cNvPr id="7" name="Szöveg helye 10">
            <a:extLst>
              <a:ext uri="{FF2B5EF4-FFF2-40B4-BE49-F238E27FC236}">
                <a16:creationId xmlns:a16="http://schemas.microsoft.com/office/drawing/2014/main" id="{605BC215-EB6B-138C-D66F-E7064E16F28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23900" y="4467717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8" name="Szöveg helye 10">
            <a:extLst>
              <a:ext uri="{FF2B5EF4-FFF2-40B4-BE49-F238E27FC236}">
                <a16:creationId xmlns:a16="http://schemas.microsoft.com/office/drawing/2014/main" id="{2A598985-FDB3-7140-588C-68FBF5A82B2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23900" y="5147216"/>
            <a:ext cx="10744200" cy="5301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Előadó titulusa</a:t>
            </a:r>
          </a:p>
        </p:txBody>
      </p:sp>
      <p:sp>
        <p:nvSpPr>
          <p:cNvPr id="9" name="Szöveg helye 10">
            <a:extLst>
              <a:ext uri="{FF2B5EF4-FFF2-40B4-BE49-F238E27FC236}">
                <a16:creationId xmlns:a16="http://schemas.microsoft.com/office/drawing/2014/main" id="{91323EAC-BA77-33AC-53B7-F24EA909AB2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23900" y="5705856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</p:spTree>
    <p:extLst>
      <p:ext uri="{BB962C8B-B14F-4D97-AF65-F5344CB8AC3E}">
        <p14:creationId xmlns:p14="http://schemas.microsoft.com/office/powerpoint/2010/main" val="1320683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jléc nélküli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10">
            <a:extLst>
              <a:ext uri="{FF2B5EF4-FFF2-40B4-BE49-F238E27FC236}">
                <a16:creationId xmlns:a16="http://schemas.microsoft.com/office/drawing/2014/main" id="{ACFC1F6F-F293-C843-538C-5B5685FD46B2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1" y="783772"/>
            <a:ext cx="3212591" cy="4856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sp>
        <p:nvSpPr>
          <p:cNvPr id="5" name="Kép helye 2">
            <a:extLst>
              <a:ext uri="{FF2B5EF4-FFF2-40B4-BE49-F238E27FC236}">
                <a16:creationId xmlns:a16="http://schemas.microsoft.com/office/drawing/2014/main" id="{2C47F593-12DF-2A31-23C8-6C81A6926BCD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4337483" y="771626"/>
            <a:ext cx="7016316" cy="4868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17C0D1EA-584C-6119-0160-8FF199754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07101"/>
            <a:ext cx="12192000" cy="850899"/>
          </a:xfrm>
          <a:prstGeom prst="rect">
            <a:avLst/>
          </a:prstGeom>
        </p:spPr>
      </p:pic>
      <p:sp>
        <p:nvSpPr>
          <p:cNvPr id="6" name="Szöveg helye 10">
            <a:extLst>
              <a:ext uri="{FF2B5EF4-FFF2-40B4-BE49-F238E27FC236}">
                <a16:creationId xmlns:a16="http://schemas.microsoft.com/office/drawing/2014/main" id="{E2E8E277-C2ED-2577-6142-B1C599CC99B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411983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55DF0585-5DFE-7CC7-EFA0-50497569B229}"/>
              </a:ext>
            </a:extLst>
          </p:cNvPr>
          <p:cNvCxnSpPr/>
          <p:nvPr userDrawn="1"/>
        </p:nvCxnSpPr>
        <p:spPr>
          <a:xfrm>
            <a:off x="2210770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510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áblázat helye 5">
            <a:extLst>
              <a:ext uri="{FF2B5EF4-FFF2-40B4-BE49-F238E27FC236}">
                <a16:creationId xmlns:a16="http://schemas.microsoft.com/office/drawing/2014/main" id="{A3ADE164-0269-1AA2-004B-8C8A82051E1B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1579457"/>
            <a:ext cx="10515598" cy="3855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latin typeface="Open Sans" panose="020B0606030504020204" pitchFamily="34" charset="0"/>
              </a:defRPr>
            </a:lvl1pPr>
          </a:lstStyle>
          <a:p>
            <a:endParaRPr lang="hu-HU" dirty="0"/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BF8F6AA8-C013-1657-CB5A-D3067FF15D45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 helye 10">
            <a:extLst>
              <a:ext uri="{FF2B5EF4-FFF2-40B4-BE49-F238E27FC236}">
                <a16:creationId xmlns:a16="http://schemas.microsoft.com/office/drawing/2014/main" id="{D8E6700D-6881-9CCD-3252-E02F5676557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598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D7530FFA-2DED-2E08-7250-51638DC16F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07101"/>
            <a:ext cx="12192000" cy="850899"/>
          </a:xfrm>
          <a:prstGeom prst="rect">
            <a:avLst/>
          </a:prstGeom>
        </p:spPr>
      </p:pic>
      <p:sp>
        <p:nvSpPr>
          <p:cNvPr id="3" name="Szöveg helye 10">
            <a:extLst>
              <a:ext uri="{FF2B5EF4-FFF2-40B4-BE49-F238E27FC236}">
                <a16:creationId xmlns:a16="http://schemas.microsoft.com/office/drawing/2014/main" id="{E47A1EE4-C582-D004-9B39-103AE4170F11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411983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E05B9B58-E13C-0B2B-EC19-B264A9039B8E}"/>
              </a:ext>
            </a:extLst>
          </p:cNvPr>
          <p:cNvCxnSpPr/>
          <p:nvPr userDrawn="1"/>
        </p:nvCxnSpPr>
        <p:spPr>
          <a:xfrm>
            <a:off x="2210770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271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ró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 helye 10">
            <a:extLst>
              <a:ext uri="{FF2B5EF4-FFF2-40B4-BE49-F238E27FC236}">
                <a16:creationId xmlns:a16="http://schemas.microsoft.com/office/drawing/2014/main" id="{27654B00-1ACA-72E8-4C79-A237BB0FAEA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23900" y="2397612"/>
            <a:ext cx="10744200" cy="17106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dirty="0"/>
              <a:t>Köszönjük a figyelmet!</a:t>
            </a:r>
          </a:p>
        </p:txBody>
      </p:sp>
      <p:sp>
        <p:nvSpPr>
          <p:cNvPr id="12" name="Szöveg helye 10">
            <a:extLst>
              <a:ext uri="{FF2B5EF4-FFF2-40B4-BE49-F238E27FC236}">
                <a16:creationId xmlns:a16="http://schemas.microsoft.com/office/drawing/2014/main" id="{1B1DEF9F-AC4A-3457-057F-560795FA384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23900" y="4301824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3" name="Szöveg helye 10">
            <a:extLst>
              <a:ext uri="{FF2B5EF4-FFF2-40B4-BE49-F238E27FC236}">
                <a16:creationId xmlns:a16="http://schemas.microsoft.com/office/drawing/2014/main" id="{D2769BC2-6B1C-E731-CB6F-BC48B5D77D5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23900" y="5005912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Előadó titulusa</a:t>
            </a:r>
          </a:p>
        </p:txBody>
      </p:sp>
      <p:sp>
        <p:nvSpPr>
          <p:cNvPr id="14" name="Szöveg helye 10">
            <a:extLst>
              <a:ext uri="{FF2B5EF4-FFF2-40B4-BE49-F238E27FC236}">
                <a16:creationId xmlns:a16="http://schemas.microsoft.com/office/drawing/2014/main" id="{A35D0690-9E41-0FD7-2C21-CAE7926EAC5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23900" y="5705856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00726D1-3CD4-1654-D7AE-DFC5599C01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80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e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6CA88F5C-5B3A-0348-D9F3-D4A1CE8ECE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07101"/>
            <a:ext cx="12192000" cy="850899"/>
          </a:xfrm>
          <a:prstGeom prst="rect">
            <a:avLst/>
          </a:prstGeom>
        </p:spPr>
      </p:pic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A933D47C-7F86-9A48-A1AD-EEBD81F9A6A8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3940BA6A-A9B7-7219-4D85-FAE0F7D5ABF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sp>
        <p:nvSpPr>
          <p:cNvPr id="3" name="Szöveg helye 10">
            <a:extLst>
              <a:ext uri="{FF2B5EF4-FFF2-40B4-BE49-F238E27FC236}">
                <a16:creationId xmlns:a16="http://schemas.microsoft.com/office/drawing/2014/main" id="{55729B78-CCC8-F712-B7DB-176E91D2D65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607437"/>
            <a:ext cx="10515600" cy="18460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5" name="Szöveg helye 10">
            <a:extLst>
              <a:ext uri="{FF2B5EF4-FFF2-40B4-BE49-F238E27FC236}">
                <a16:creationId xmlns:a16="http://schemas.microsoft.com/office/drawing/2014/main" id="{ED6C24E1-FC98-931B-668F-1A2663E54988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282280" y="3786425"/>
            <a:ext cx="5125629" cy="1846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</p:txBody>
      </p:sp>
      <p:sp>
        <p:nvSpPr>
          <p:cNvPr id="6" name="Szöveg helye 10">
            <a:extLst>
              <a:ext uri="{FF2B5EF4-FFF2-40B4-BE49-F238E27FC236}">
                <a16:creationId xmlns:a16="http://schemas.microsoft.com/office/drawing/2014/main" id="{BA10B23C-BC2C-AA33-C513-FD8B9D46C292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1" y="3786425"/>
            <a:ext cx="5125629" cy="1846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</p:txBody>
      </p:sp>
      <p:sp>
        <p:nvSpPr>
          <p:cNvPr id="9" name="Szöveg helye 10">
            <a:extLst>
              <a:ext uri="{FF2B5EF4-FFF2-40B4-BE49-F238E27FC236}">
                <a16:creationId xmlns:a16="http://schemas.microsoft.com/office/drawing/2014/main" id="{5098D7CE-AAE8-B095-44BC-D69C66D1F5B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411983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B4C3BFC1-D699-2BFA-DEC1-62C4835F4B3B}"/>
              </a:ext>
            </a:extLst>
          </p:cNvPr>
          <p:cNvCxnSpPr/>
          <p:nvPr userDrawn="1"/>
        </p:nvCxnSpPr>
        <p:spPr>
          <a:xfrm>
            <a:off x="2210770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341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zövegblokk - 1 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934CE5A9-19D5-B7FF-F605-96F82FA4FB0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Kép helye 2">
            <a:extLst>
              <a:ext uri="{FF2B5EF4-FFF2-40B4-BE49-F238E27FC236}">
                <a16:creationId xmlns:a16="http://schemas.microsoft.com/office/drawing/2014/main" id="{23D20630-BBCE-AC6F-5896-1CEEB00154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27089" y="1579457"/>
            <a:ext cx="5326711" cy="40040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BC05F114-74F4-CAB6-3497-7C63660FE88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sp>
        <p:nvSpPr>
          <p:cNvPr id="3" name="Szöveg helye 10">
            <a:extLst>
              <a:ext uri="{FF2B5EF4-FFF2-40B4-BE49-F238E27FC236}">
                <a16:creationId xmlns:a16="http://schemas.microsoft.com/office/drawing/2014/main" id="{C43265EB-5A74-13B8-25EF-C234D04EBA7E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1" y="1582985"/>
            <a:ext cx="4287982" cy="375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003860A-A282-139D-DC26-6DC472662D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07101"/>
            <a:ext cx="12192000" cy="850899"/>
          </a:xfrm>
          <a:prstGeom prst="rect">
            <a:avLst/>
          </a:prstGeom>
        </p:spPr>
      </p:pic>
      <p:sp>
        <p:nvSpPr>
          <p:cNvPr id="6" name="Szöveg helye 10">
            <a:extLst>
              <a:ext uri="{FF2B5EF4-FFF2-40B4-BE49-F238E27FC236}">
                <a16:creationId xmlns:a16="http://schemas.microsoft.com/office/drawing/2014/main" id="{0D752B32-015E-4E84-7926-31453CCAA10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411983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834699D7-8BDF-05DD-B751-F00E53101B7A}"/>
              </a:ext>
            </a:extLst>
          </p:cNvPr>
          <p:cNvCxnSpPr/>
          <p:nvPr userDrawn="1"/>
        </p:nvCxnSpPr>
        <p:spPr>
          <a:xfrm>
            <a:off x="2210770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395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zövegblo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CE5C7C62-306F-C568-AC87-137E9C578BFC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32B9E13B-D4C6-DDBF-DA2A-ED8F1AEADB5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sp>
        <p:nvSpPr>
          <p:cNvPr id="4" name="Szöveg helye 10">
            <a:extLst>
              <a:ext uri="{FF2B5EF4-FFF2-40B4-BE49-F238E27FC236}">
                <a16:creationId xmlns:a16="http://schemas.microsoft.com/office/drawing/2014/main" id="{CA91C60B-6859-7AF4-1D6C-CF5A6DEAC64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1" y="1579456"/>
            <a:ext cx="4977383" cy="4068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sp>
        <p:nvSpPr>
          <p:cNvPr id="9" name="Szöveg helye 10">
            <a:extLst>
              <a:ext uri="{FF2B5EF4-FFF2-40B4-BE49-F238E27FC236}">
                <a16:creationId xmlns:a16="http://schemas.microsoft.com/office/drawing/2014/main" id="{C6EA1AAF-19A4-379B-A811-68076AB37167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6397429" y="1579456"/>
            <a:ext cx="4977383" cy="4068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AABBD6B-65DF-09D5-FDE5-ED3D486E02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07101"/>
            <a:ext cx="12192000" cy="850899"/>
          </a:xfrm>
          <a:prstGeom prst="rect">
            <a:avLst/>
          </a:prstGeom>
        </p:spPr>
      </p:pic>
      <p:sp>
        <p:nvSpPr>
          <p:cNvPr id="5" name="Szöveg helye 10">
            <a:extLst>
              <a:ext uri="{FF2B5EF4-FFF2-40B4-BE49-F238E27FC236}">
                <a16:creationId xmlns:a16="http://schemas.microsoft.com/office/drawing/2014/main" id="{1E2A7887-2A91-0ADA-D881-A321616774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411983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10D8D307-5921-9D1B-D8BB-3C21C069830F}"/>
              </a:ext>
            </a:extLst>
          </p:cNvPr>
          <p:cNvCxnSpPr/>
          <p:nvPr userDrawn="1"/>
        </p:nvCxnSpPr>
        <p:spPr>
          <a:xfrm>
            <a:off x="2210770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759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zövegblo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E4CEC806-06F8-0A8E-802F-451103EBAC0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737F6A48-F38F-FC31-62D0-11C22537C64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sp>
        <p:nvSpPr>
          <p:cNvPr id="3" name="Szöveg helye 10">
            <a:extLst>
              <a:ext uri="{FF2B5EF4-FFF2-40B4-BE49-F238E27FC236}">
                <a16:creationId xmlns:a16="http://schemas.microsoft.com/office/drawing/2014/main" id="{1E6D20BC-2EF9-211F-E045-74EB3321F442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1" y="1579456"/>
            <a:ext cx="3212591" cy="40687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sp>
        <p:nvSpPr>
          <p:cNvPr id="10" name="Szöveg helye 10">
            <a:extLst>
              <a:ext uri="{FF2B5EF4-FFF2-40B4-BE49-F238E27FC236}">
                <a16:creationId xmlns:a16="http://schemas.microsoft.com/office/drawing/2014/main" id="{0AB37620-467A-3358-9635-1AE991B29903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4489704" y="1579456"/>
            <a:ext cx="3212591" cy="40687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44317DED-74F7-596D-46E5-4EFCB5B1B45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141207" y="1579456"/>
            <a:ext cx="3212591" cy="40687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D68F54C-51FC-3B7D-D1E2-D3CBEA4061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07101"/>
            <a:ext cx="12192000" cy="850899"/>
          </a:xfrm>
          <a:prstGeom prst="rect">
            <a:avLst/>
          </a:prstGeom>
        </p:spPr>
      </p:pic>
      <p:sp>
        <p:nvSpPr>
          <p:cNvPr id="5" name="Szöveg helye 10">
            <a:extLst>
              <a:ext uri="{FF2B5EF4-FFF2-40B4-BE49-F238E27FC236}">
                <a16:creationId xmlns:a16="http://schemas.microsoft.com/office/drawing/2014/main" id="{67A4CC28-2EA9-5D0C-9D7E-635E81B25D38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2411983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0007150C-F63B-EECF-1EDE-9AFDD7C23EB8}"/>
              </a:ext>
            </a:extLst>
          </p:cNvPr>
          <p:cNvCxnSpPr/>
          <p:nvPr userDrawn="1"/>
        </p:nvCxnSpPr>
        <p:spPr>
          <a:xfrm>
            <a:off x="2210770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03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épe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FDFD7BA7-C2A9-595B-15D6-EDE5F7DAE2D1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Kép helye 2">
            <a:extLst>
              <a:ext uri="{FF2B5EF4-FFF2-40B4-BE49-F238E27FC236}">
                <a16:creationId xmlns:a16="http://schemas.microsoft.com/office/drawing/2014/main" id="{9E45454F-C86C-2D65-C04B-55E626DA88AE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265629" y="1579456"/>
            <a:ext cx="5067632" cy="40687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20" name="Kép helye 2">
            <a:extLst>
              <a:ext uri="{FF2B5EF4-FFF2-40B4-BE49-F238E27FC236}">
                <a16:creationId xmlns:a16="http://schemas.microsoft.com/office/drawing/2014/main" id="{176350A7-3ED8-9325-46CB-CA499869403F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8200" y="1579456"/>
            <a:ext cx="5011973" cy="40687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1BFA0AC3-D5FA-244D-2DF5-5874C6467C5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483A366-A748-3159-C262-C3511691C4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07101"/>
            <a:ext cx="12192000" cy="850899"/>
          </a:xfrm>
          <a:prstGeom prst="rect">
            <a:avLst/>
          </a:prstGeom>
        </p:spPr>
      </p:pic>
      <p:sp>
        <p:nvSpPr>
          <p:cNvPr id="5" name="Szöveg helye 10">
            <a:extLst>
              <a:ext uri="{FF2B5EF4-FFF2-40B4-BE49-F238E27FC236}">
                <a16:creationId xmlns:a16="http://schemas.microsoft.com/office/drawing/2014/main" id="{C4F37483-93AB-F93E-9438-91CFAE1C1F41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411983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AA36F3F9-646F-B65A-95C1-987FE426921E}"/>
              </a:ext>
            </a:extLst>
          </p:cNvPr>
          <p:cNvCxnSpPr/>
          <p:nvPr userDrawn="1"/>
        </p:nvCxnSpPr>
        <p:spPr>
          <a:xfrm>
            <a:off x="2210770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48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épe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A371C297-1CA5-94ED-2895-3B1AF69D27B3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Kép helye 2">
            <a:extLst>
              <a:ext uri="{FF2B5EF4-FFF2-40B4-BE49-F238E27FC236}">
                <a16:creationId xmlns:a16="http://schemas.microsoft.com/office/drawing/2014/main" id="{B4B0655C-B169-D423-90AB-F5CB238B3C4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199" y="1579456"/>
            <a:ext cx="2564928" cy="4125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0" name="Kép helye 2">
            <a:extLst>
              <a:ext uri="{FF2B5EF4-FFF2-40B4-BE49-F238E27FC236}">
                <a16:creationId xmlns:a16="http://schemas.microsoft.com/office/drawing/2014/main" id="{88B1D7E9-B3E8-D3A3-7C3B-46B669E00D44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639338" y="1579457"/>
            <a:ext cx="4693921" cy="41254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3" name="Kép helye 2">
            <a:extLst>
              <a:ext uri="{FF2B5EF4-FFF2-40B4-BE49-F238E27FC236}">
                <a16:creationId xmlns:a16="http://schemas.microsoft.com/office/drawing/2014/main" id="{DE50A8AD-DAA0-C470-251A-FB13BCEC03F1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3738768" y="1579456"/>
            <a:ext cx="2564928" cy="4125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8A66C65D-5136-21C7-C4AA-39F449F6F4A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17ECAF0-00E5-14AD-9527-D6E1C7F88B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07101"/>
            <a:ext cx="12192000" cy="850899"/>
          </a:xfrm>
          <a:prstGeom prst="rect">
            <a:avLst/>
          </a:prstGeom>
        </p:spPr>
      </p:pic>
      <p:sp>
        <p:nvSpPr>
          <p:cNvPr id="5" name="Szöveg helye 10">
            <a:extLst>
              <a:ext uri="{FF2B5EF4-FFF2-40B4-BE49-F238E27FC236}">
                <a16:creationId xmlns:a16="http://schemas.microsoft.com/office/drawing/2014/main" id="{BB857F65-E5DF-4E9E-25F4-45B928FA674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411983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6C4249FD-B1E7-6577-7CB5-C0804A940F30}"/>
              </a:ext>
            </a:extLst>
          </p:cNvPr>
          <p:cNvCxnSpPr/>
          <p:nvPr userDrawn="1"/>
        </p:nvCxnSpPr>
        <p:spPr>
          <a:xfrm>
            <a:off x="2210770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59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ép címm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D3B63919-F8C0-E45C-09D0-60059DD85486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Kép helye 2">
            <a:extLst>
              <a:ext uri="{FF2B5EF4-FFF2-40B4-BE49-F238E27FC236}">
                <a16:creationId xmlns:a16="http://schemas.microsoft.com/office/drawing/2014/main" id="{885801D2-AD3D-65D3-7B5C-D11229926A4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38200" y="1557713"/>
            <a:ext cx="5021911" cy="3285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31" name="Kép helye 2">
            <a:extLst>
              <a:ext uri="{FF2B5EF4-FFF2-40B4-BE49-F238E27FC236}">
                <a16:creationId xmlns:a16="http://schemas.microsoft.com/office/drawing/2014/main" id="{BA351229-7C81-1BF9-C349-D053BA83B11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331888" y="1557713"/>
            <a:ext cx="5021911" cy="3285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567F4794-7128-84D5-187A-87B98CBB4B7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sp>
        <p:nvSpPr>
          <p:cNvPr id="10" name="Szöveg helye 10">
            <a:extLst>
              <a:ext uri="{FF2B5EF4-FFF2-40B4-BE49-F238E27FC236}">
                <a16:creationId xmlns:a16="http://schemas.microsoft.com/office/drawing/2014/main" id="{12964550-01B5-19AF-9500-49E3DD0D5A13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38200" y="5118900"/>
            <a:ext cx="5021911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Kép címe</a:t>
            </a:r>
          </a:p>
        </p:txBody>
      </p:sp>
      <p:sp>
        <p:nvSpPr>
          <p:cNvPr id="12" name="Szöveg helye 10">
            <a:extLst>
              <a:ext uri="{FF2B5EF4-FFF2-40B4-BE49-F238E27FC236}">
                <a16:creationId xmlns:a16="http://schemas.microsoft.com/office/drawing/2014/main" id="{9BE9CAC6-C1B1-88DE-E91F-5DF606EBF5F2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332692" y="5118900"/>
            <a:ext cx="5021911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Kép címe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40D9F4B-8C2A-43AB-B98D-DB21EE8FD1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07101"/>
            <a:ext cx="12192000" cy="850899"/>
          </a:xfrm>
          <a:prstGeom prst="rect">
            <a:avLst/>
          </a:prstGeom>
        </p:spPr>
      </p:pic>
      <p:sp>
        <p:nvSpPr>
          <p:cNvPr id="5" name="Szöveg helye 10">
            <a:extLst>
              <a:ext uri="{FF2B5EF4-FFF2-40B4-BE49-F238E27FC236}">
                <a16:creationId xmlns:a16="http://schemas.microsoft.com/office/drawing/2014/main" id="{DCA455B9-67FF-5727-3B45-55A46086247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411983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344E1990-0090-C8F7-6C4A-2D1BABBB5E03}"/>
              </a:ext>
            </a:extLst>
          </p:cNvPr>
          <p:cNvCxnSpPr/>
          <p:nvPr userDrawn="1"/>
        </p:nvCxnSpPr>
        <p:spPr>
          <a:xfrm>
            <a:off x="2210770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83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 é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0CA8BCE7-0004-CA11-4864-2FBA560C6C6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30FAA482-BFF6-CAB1-8393-9DB2C3435DC2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sp>
        <p:nvSpPr>
          <p:cNvPr id="4" name="Szöveg helye 10">
            <a:extLst>
              <a:ext uri="{FF2B5EF4-FFF2-40B4-BE49-F238E27FC236}">
                <a16:creationId xmlns:a16="http://schemas.microsoft.com/office/drawing/2014/main" id="{ACFC1F6F-F293-C843-538C-5B5685FD46B2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1" y="1579456"/>
            <a:ext cx="3212591" cy="40606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sp>
        <p:nvSpPr>
          <p:cNvPr id="11" name="Diagram helye 10">
            <a:extLst>
              <a:ext uri="{FF2B5EF4-FFF2-40B4-BE49-F238E27FC236}">
                <a16:creationId xmlns:a16="http://schemas.microsoft.com/office/drawing/2014/main" id="{B11D781D-DBC5-AFF1-5464-03EB686EDB38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426343" y="1579563"/>
            <a:ext cx="6927457" cy="4060579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Open Sans" panose="020B0606030504020204" pitchFamily="34" charset="0"/>
              </a:defRPr>
            </a:lvl1pPr>
          </a:lstStyle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61C221F-3B6D-1023-8DE3-76340D1F1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07101"/>
            <a:ext cx="12192000" cy="850899"/>
          </a:xfrm>
          <a:prstGeom prst="rect">
            <a:avLst/>
          </a:prstGeom>
        </p:spPr>
      </p:pic>
      <p:sp>
        <p:nvSpPr>
          <p:cNvPr id="6" name="Szöveg helye 10">
            <a:extLst>
              <a:ext uri="{FF2B5EF4-FFF2-40B4-BE49-F238E27FC236}">
                <a16:creationId xmlns:a16="http://schemas.microsoft.com/office/drawing/2014/main" id="{3918D172-88CC-5005-1C35-251208898CB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411983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E96E381D-EF54-CB45-8BF3-A8E1770943EE}"/>
              </a:ext>
            </a:extLst>
          </p:cNvPr>
          <p:cNvCxnSpPr/>
          <p:nvPr userDrawn="1"/>
        </p:nvCxnSpPr>
        <p:spPr>
          <a:xfrm>
            <a:off x="2210770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13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2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  <p:sldLayoutId id="2147483655" r:id="rId7"/>
    <p:sldLayoutId id="2147483656" r:id="rId8"/>
    <p:sldLayoutId id="2147483657" r:id="rId9"/>
    <p:sldLayoutId id="2147483660" r:id="rId10"/>
    <p:sldLayoutId id="2147483659" r:id="rId11"/>
    <p:sldLayoutId id="21474836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2A7E8302-AC9C-A66D-07A6-1A5B9DE4A49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hu-HU" dirty="0"/>
              <a:t>Közönség és közösség:</a:t>
            </a:r>
          </a:p>
          <a:p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C3FF51C-1377-99D6-D639-C9342D91679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23900" y="3120330"/>
            <a:ext cx="10744200" cy="891112"/>
          </a:xfrm>
        </p:spPr>
        <p:txBody>
          <a:bodyPr/>
          <a:lstStyle/>
          <a:p>
            <a:r>
              <a:rPr lang="hu-HU" sz="3200" dirty="0"/>
              <a:t>a könyvtári közösségi terek szerepe a képességfejlesztésben</a:t>
            </a:r>
          </a:p>
          <a:p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A0576B3-4A8D-B0CB-EE63-AE28551463E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23900" y="4524489"/>
            <a:ext cx="10744200" cy="649224"/>
          </a:xfrm>
        </p:spPr>
        <p:txBody>
          <a:bodyPr/>
          <a:lstStyle/>
          <a:p>
            <a:r>
              <a:rPr lang="hu-HU" sz="3600" dirty="0"/>
              <a:t>Dr. Németh Katalin</a:t>
            </a:r>
          </a:p>
          <a:p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B3461CE-3807-2ADD-A4F6-83F5C4B6A2F8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hu-HU" dirty="0"/>
              <a:t>egyetemi adjunktus</a:t>
            </a:r>
          </a:p>
          <a:p>
            <a:endParaRPr lang="hu-HU" dirty="0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AD8B80AF-C083-C9ED-7D4F-EC1393814896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r>
              <a:rPr lang="hu-HU" dirty="0"/>
              <a:t>Valóságos könyvtár – könyvtári valóság VI.</a:t>
            </a:r>
          </a:p>
          <a:p>
            <a:r>
              <a:rPr lang="hu-HU" dirty="0"/>
              <a:t>2023. november 29.</a:t>
            </a:r>
          </a:p>
        </p:txBody>
      </p:sp>
    </p:spTree>
    <p:extLst>
      <p:ext uri="{BB962C8B-B14F-4D97-AF65-F5344CB8AC3E}">
        <p14:creationId xmlns:p14="http://schemas.microsoft.com/office/powerpoint/2010/main" val="2020286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4C53B2BE-C9C3-A694-3E21-7C4AF412E7C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hu-HU" dirty="0"/>
              <a:t>Köszönöm a figyelmet!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5766373-310F-1A88-24C2-ABCEE6986961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hu-HU" dirty="0"/>
              <a:t>Dr. Németh Katalin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643F1CA-922E-F52E-0C45-F4A0DE920C93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hu-HU" dirty="0"/>
              <a:t>egyetemi adjunktus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4CBD83B-E248-B84B-0383-E6C0E9EBCBDB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r>
              <a:rPr lang="hu-HU" dirty="0"/>
              <a:t>Valóságos könyvtár – könyvtári valóság VI. </a:t>
            </a:r>
          </a:p>
          <a:p>
            <a:r>
              <a:rPr lang="hu-HU" dirty="0"/>
              <a:t>2023. november 29.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4189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D7676DE7-56FF-9404-723C-879B5F99599E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hu-HU" dirty="0"/>
              <a:t>Könyvtári terek - funkciók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CDC3569-56E6-9C81-8678-660849B6E54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607437"/>
            <a:ext cx="10515600" cy="41275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Közösségi terek – tudásmegosztás…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err="1"/>
              <a:t>Maker</a:t>
            </a:r>
            <a:r>
              <a:rPr lang="hu-HU" dirty="0"/>
              <a:t> </a:t>
            </a:r>
            <a:r>
              <a:rPr lang="hu-HU" dirty="0" err="1"/>
              <a:t>space</a:t>
            </a:r>
            <a:r>
              <a:rPr lang="hu-HU" dirty="0"/>
              <a:t> – új képességek…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Csendes terek – pihenés, rekreáció, tanulás…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Semleges és biztonságos hely</a:t>
            </a:r>
          </a:p>
          <a:p>
            <a:endParaRPr lang="hu-HU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dirty="0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E2A235D0-82F6-6384-9BAE-F7205EAE28B1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29.</a:t>
            </a:r>
          </a:p>
          <a:p>
            <a:endParaRPr lang="hu-HU" dirty="0"/>
          </a:p>
        </p:txBody>
      </p:sp>
      <p:pic>
        <p:nvPicPr>
          <p:cNvPr id="5" name="Kép 4" descr="A képen fal, fedett pályás, mennyezet, padló látható&#10;&#10;Automatikusan generált leírás">
            <a:extLst>
              <a:ext uri="{FF2B5EF4-FFF2-40B4-BE49-F238E27FC236}">
                <a16:creationId xmlns:a16="http://schemas.microsoft.com/office/drawing/2014/main" id="{A761D732-34CC-B6A5-14CA-595C55B05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379" y="2969342"/>
            <a:ext cx="4936886" cy="2776998"/>
          </a:xfrm>
          <a:prstGeom prst="rect">
            <a:avLst/>
          </a:prstGeom>
        </p:spPr>
      </p:pic>
      <p:pic>
        <p:nvPicPr>
          <p:cNvPr id="8" name="Kép 7" descr="A képen szöveg, Betűtípus, poszter, tervezés látható&#10;&#10;Automatikusan generált leírás">
            <a:extLst>
              <a:ext uri="{FF2B5EF4-FFF2-40B4-BE49-F238E27FC236}">
                <a16:creationId xmlns:a16="http://schemas.microsoft.com/office/drawing/2014/main" id="{BA7AA1DA-4AF2-6908-B9A3-AD6A05A5F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226" y="3429000"/>
            <a:ext cx="2509562" cy="231734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47501E07-F360-515C-6CA6-A6644A54CB75}"/>
              </a:ext>
            </a:extLst>
          </p:cNvPr>
          <p:cNvSpPr txBox="1"/>
          <p:nvPr/>
        </p:nvSpPr>
        <p:spPr>
          <a:xfrm>
            <a:off x="3685814" y="5321939"/>
            <a:ext cx="2800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latin typeface="Open Sans" panose="020B0606030504020204" pitchFamily="34" charset="0"/>
              </a:rPr>
              <a:t>Sydney könyvtárai. </a:t>
            </a:r>
            <a:r>
              <a:rPr lang="hu-HU" sz="1200" dirty="0" err="1">
                <a:latin typeface="Open Sans" panose="020B0606030504020204" pitchFamily="34" charset="0"/>
              </a:rPr>
              <a:t>Kiszl</a:t>
            </a:r>
            <a:r>
              <a:rPr lang="hu-HU" sz="1200" dirty="0">
                <a:latin typeface="Open Sans" panose="020B0606030504020204" pitchFamily="34" charset="0"/>
              </a:rPr>
              <a:t> Péter képes beszámolója. https://tinyurl.hu/w5i8</a:t>
            </a:r>
          </a:p>
        </p:txBody>
      </p:sp>
    </p:spTree>
    <p:extLst>
      <p:ext uri="{BB962C8B-B14F-4D97-AF65-F5344CB8AC3E}">
        <p14:creationId xmlns:p14="http://schemas.microsoft.com/office/powerpoint/2010/main" val="2963146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D7676DE7-56FF-9404-723C-879B5F99599E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hu-HU" dirty="0"/>
              <a:t>Jóllét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CDC3569-56E6-9C81-8678-660849B6E54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607437"/>
            <a:ext cx="3350342" cy="4127538"/>
          </a:xfrm>
        </p:spPr>
        <p:txBody>
          <a:bodyPr/>
          <a:lstStyle/>
          <a:p>
            <a:r>
              <a:rPr lang="hu-HU" dirty="0"/>
              <a:t>Kapcsolat, közösség, élmény (</a:t>
            </a:r>
            <a:r>
              <a:rPr lang="hu-HU" dirty="0" err="1"/>
              <a:t>connection</a:t>
            </a:r>
            <a:r>
              <a:rPr lang="hu-HU" dirty="0"/>
              <a:t>, </a:t>
            </a:r>
            <a:r>
              <a:rPr lang="hu-HU" dirty="0" err="1"/>
              <a:t>community</a:t>
            </a:r>
            <a:r>
              <a:rPr lang="hu-HU" dirty="0"/>
              <a:t>, </a:t>
            </a:r>
            <a:r>
              <a:rPr lang="hu-HU" dirty="0" err="1"/>
              <a:t>experience</a:t>
            </a:r>
            <a:r>
              <a:rPr lang="hu-HU" dirty="0"/>
              <a:t>)</a:t>
            </a:r>
          </a:p>
          <a:p>
            <a:r>
              <a:rPr lang="hu-HU" dirty="0"/>
              <a:t>Közösség és/vagy közönség</a:t>
            </a:r>
          </a:p>
          <a:p>
            <a:endParaRPr lang="hu-HU" dirty="0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E2A235D0-82F6-6384-9BAE-F7205EAE28B1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29.</a:t>
            </a:r>
          </a:p>
          <a:p>
            <a:endParaRPr lang="hu-HU" dirty="0"/>
          </a:p>
        </p:txBody>
      </p:sp>
      <p:pic>
        <p:nvPicPr>
          <p:cNvPr id="5" name="Kép 4" descr="A képen szöveg, képernyőkép, tervezés látható&#10;&#10;Automatikusan generált leírás">
            <a:extLst>
              <a:ext uri="{FF2B5EF4-FFF2-40B4-BE49-F238E27FC236}">
                <a16:creationId xmlns:a16="http://schemas.microsoft.com/office/drawing/2014/main" id="{D27FD82A-BD0F-4CB2-A011-84BE70194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228" y="1421487"/>
            <a:ext cx="5949572" cy="4384441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68F57983-ADB0-6C80-DF15-36D20803A9A8}"/>
              </a:ext>
            </a:extLst>
          </p:cNvPr>
          <p:cNvSpPr txBox="1"/>
          <p:nvPr/>
        </p:nvSpPr>
        <p:spPr>
          <a:xfrm>
            <a:off x="1283811" y="5250563"/>
            <a:ext cx="3891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https://calgarylibrary.ca/your-library/free-services/wellness-desk/</a:t>
            </a:r>
          </a:p>
        </p:txBody>
      </p:sp>
    </p:spTree>
    <p:extLst>
      <p:ext uri="{BB962C8B-B14F-4D97-AF65-F5344CB8AC3E}">
        <p14:creationId xmlns:p14="http://schemas.microsoft.com/office/powerpoint/2010/main" val="2020208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D7676DE7-56FF-9404-723C-879B5F99599E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hu-HU" dirty="0"/>
              <a:t>Z generáció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CDC3569-56E6-9C81-8678-660849B6E54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612490"/>
            <a:ext cx="10515600" cy="432619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1995 után születettek:</a:t>
            </a:r>
          </a:p>
          <a:p>
            <a:r>
              <a:rPr lang="hu-HU" dirty="0"/>
              <a:t>	- vagy egyáltalán nincs vagy csak nagyon kevés barát,</a:t>
            </a:r>
          </a:p>
          <a:p>
            <a:r>
              <a:rPr lang="hu-HU" dirty="0"/>
              <a:t>	- a társas kapcsolatok jellemzően online szerveződnek, </a:t>
            </a:r>
          </a:p>
          <a:p>
            <a:r>
              <a:rPr lang="hu-HU" dirty="0"/>
              <a:t>	- napi 7-8 óra online platformokon, hétvégén akár 10-12 óra…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fordított szocializáció: nem feltétlenül az idősebb generáció tanítja a fiatalabbat, a Z generáció digitális jártassága nagyobb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globális nemzedék: azonos tapasztalatok, angol nyelv ismerete, kulturálisan </a:t>
            </a:r>
            <a:r>
              <a:rPr lang="hu-HU" dirty="0" err="1"/>
              <a:t>mobilisabbak</a:t>
            </a:r>
            <a:endParaRPr lang="hu-H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horizontális kommunikáció: nem szeretik a hierarchikus viszonyokat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humoros, informális hangnem: nem szeretik a távolságtartó, komolykodó stílust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instant </a:t>
            </a:r>
            <a:r>
              <a:rPr lang="hu-HU" dirty="0" err="1"/>
              <a:t>gratification</a:t>
            </a:r>
            <a:r>
              <a:rPr lang="hu-HU" dirty="0"/>
              <a:t>: igények és szükségletek azonnali kielégítésére vágynak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E2A235D0-82F6-6384-9BAE-F7205EAE28B1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29.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20797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D7676DE7-56FF-9404-723C-879B5F99599E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hu-HU" dirty="0"/>
              <a:t>Közkönyvtár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CDC3569-56E6-9C81-8678-660849B6E54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607437"/>
            <a:ext cx="10515600" cy="4127538"/>
          </a:xfrm>
        </p:spPr>
        <p:txBody>
          <a:bodyPr/>
          <a:lstStyle/>
          <a:p>
            <a:r>
              <a:rPr lang="hu-HU" dirty="0"/>
              <a:t>„A közkönyvtár a tudás helyben elérhető kapujaként az élethosszig tartó tanulás, az önálló döntéshozatal, továbbá az egyén és a társadalmi csoportok kulturális fejlődésének lényegi feltétele.” (IFLA-UNESCO közkönyvtári nyilatkozat 2022)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egyéni kreatív fejlődés, valamint a képzelet, a kreativitás, a kíváncsiság és az empátia ösztönzése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művelődési tevékenységek és programok kezdeményezése, támogatása és szervezése az olvasási és íráskészségek építése, a média- és információs, illetve a digitális műveltség fejlesztésének elősegítése érdekében, életkortól függetlenül mindenkinek, a demokratikus és tájékozott társadalom felvértezésének szellemében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közösségek szervezése, felismerve a könyvtár központi szerepét a társadalom szervezetében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a kultúrák közötti párbeszéd előmozdítása, a kulturális sokszínűség elősegítése</a:t>
            </a:r>
          </a:p>
          <a:p>
            <a:endParaRPr lang="hu-HU" dirty="0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E2A235D0-82F6-6384-9BAE-F7205EAE28B1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29.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87410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D7676DE7-56FF-9404-723C-879B5F99599E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hu-HU" dirty="0"/>
              <a:t>Beszélünk – hallgatunk – olvasunk – tanulunk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CDC3569-56E6-9C81-8678-660849B6E54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607437"/>
            <a:ext cx="10515600" cy="4127538"/>
          </a:xfrm>
        </p:spPr>
        <p:txBody>
          <a:bodyPr/>
          <a:lstStyle/>
          <a:p>
            <a:r>
              <a:rPr lang="hu-HU" dirty="0"/>
              <a:t>Beszédkészség</a:t>
            </a:r>
          </a:p>
          <a:p>
            <a:r>
              <a:rPr lang="hu-HU" dirty="0"/>
              <a:t>Szókincs</a:t>
            </a:r>
          </a:p>
          <a:p>
            <a:r>
              <a:rPr lang="hu-HU" dirty="0"/>
              <a:t>Olvasás</a:t>
            </a:r>
          </a:p>
          <a:p>
            <a:r>
              <a:rPr lang="hu-HU" dirty="0"/>
              <a:t>Szövegértés</a:t>
            </a:r>
          </a:p>
          <a:p>
            <a:r>
              <a:rPr lang="hu-HU" dirty="0"/>
              <a:t>Vizuális képességek</a:t>
            </a:r>
          </a:p>
          <a:p>
            <a:r>
              <a:rPr lang="hu-HU" dirty="0"/>
              <a:t>…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E2A235D0-82F6-6384-9BAE-F7205EAE28B1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29.</a:t>
            </a:r>
          </a:p>
          <a:p>
            <a:endParaRPr lang="hu-HU" dirty="0"/>
          </a:p>
        </p:txBody>
      </p:sp>
      <p:pic>
        <p:nvPicPr>
          <p:cNvPr id="5" name="Kép 4" descr="Gyermekek olvasása a könyvről">
            <a:extLst>
              <a:ext uri="{FF2B5EF4-FFF2-40B4-BE49-F238E27FC236}">
                <a16:creationId xmlns:a16="http://schemas.microsoft.com/office/drawing/2014/main" id="{0AD3EFBA-73E2-D34A-D2E2-355C38ABE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074" y="1534652"/>
            <a:ext cx="6126726" cy="408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21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D7676DE7-56FF-9404-723C-879B5F99599E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hu-HU" dirty="0"/>
              <a:t>Értelem és érzelem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CDC3569-56E6-9C81-8678-660849B6E54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607437"/>
            <a:ext cx="10515600" cy="41275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Érzelmi intelligencia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Szociális készségek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Csoportmunka, együttműködés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Kommunikációs, nyelvi (verbális) képességek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Problémamegoldó képesség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Figyelem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Produktivitás és felelősség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Rugalmasság és alkalmazkodóképesség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E2A235D0-82F6-6384-9BAE-F7205EAE28B1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29.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7B3E189-8040-6AFD-0500-93C2CFE5D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690" y="0"/>
            <a:ext cx="4247310" cy="600751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C75631B2-5092-3F85-1A50-6118FC4B183E}"/>
              </a:ext>
            </a:extLst>
          </p:cNvPr>
          <p:cNvSpPr txBox="1"/>
          <p:nvPr/>
        </p:nvSpPr>
        <p:spPr>
          <a:xfrm>
            <a:off x="1123335" y="5667620"/>
            <a:ext cx="6821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dirty="0">
                <a:latin typeface="Open Sans" panose="020B0606030504020204" pitchFamily="34" charset="0"/>
              </a:rPr>
              <a:t>https://konyvtar.bmk.hu/rendezveny/-/tartalom/lego-tortenetepitok-1780726</a:t>
            </a:r>
          </a:p>
        </p:txBody>
      </p:sp>
    </p:spTree>
    <p:extLst>
      <p:ext uri="{BB962C8B-B14F-4D97-AF65-F5344CB8AC3E}">
        <p14:creationId xmlns:p14="http://schemas.microsoft.com/office/powerpoint/2010/main" val="3338567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áblázat helye 4">
            <a:extLst>
              <a:ext uri="{FF2B5EF4-FFF2-40B4-BE49-F238E27FC236}">
                <a16:creationId xmlns:a16="http://schemas.microsoft.com/office/drawing/2014/main" id="{EFCE49A0-D895-CEFA-D07A-8D6502A2735C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2" y="0"/>
            <a:ext cx="4190618" cy="5589213"/>
          </a:xfrm>
          <a:prstGeom prst="rect">
            <a:avLst/>
          </a:prstGeom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C6369F81-45EC-54FF-6A50-43FBC5EEA9AD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1513672-4D8F-7876-9544-D9141DAEE83C}"/>
              </a:ext>
            </a:extLst>
          </p:cNvPr>
          <p:cNvSpPr txBox="1"/>
          <p:nvPr/>
        </p:nvSpPr>
        <p:spPr>
          <a:xfrm>
            <a:off x="2" y="5678873"/>
            <a:ext cx="121133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https://www.nagykar.hu/images/hirlevel/751/IMG_20231115_151431.JPG; https://vfmk.hu/2022/06/16/tinizona-kozosssegi-ter-tiniknek/; https://www.csgyk.hu/ciposdoboz-akcio-2023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CE6194C-39F6-6426-7A28-E4D393432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087" y="0"/>
            <a:ext cx="4191910" cy="558921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616321B-4428-06A1-3198-7D919009E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105" y="0"/>
            <a:ext cx="3954368" cy="558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46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D7676DE7-56FF-9404-723C-879B5F99599E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hu-HU" dirty="0"/>
              <a:t>Záró gondolatok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CDC3569-56E6-9C81-8678-660849B6E54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607437"/>
            <a:ext cx="10515600" cy="4127538"/>
          </a:xfrm>
        </p:spPr>
        <p:txBody>
          <a:bodyPr/>
          <a:lstStyle/>
          <a:p>
            <a:r>
              <a:rPr lang="hu-HU" sz="2400" dirty="0"/>
              <a:t>„…fontos lenne megtartani és - ha részben már el is tűnt - visszacsempészni életünkbe olyan hagyományos (nem online, nem elektronikus) emberi tevékenységekből, mint amilyen az egymással való </a:t>
            </a:r>
            <a:r>
              <a:rPr lang="hu-HU" sz="2400" b="1" dirty="0"/>
              <a:t>személyes beszélgetés</a:t>
            </a:r>
            <a:r>
              <a:rPr lang="hu-HU" sz="2400" dirty="0"/>
              <a:t>, a saját élmények, érzelmek, tapasztalatok szemtől szemben való megosztása, a </a:t>
            </a:r>
            <a:r>
              <a:rPr lang="hu-HU" sz="2400" b="1" dirty="0"/>
              <a:t>közös olvasás és történetmesélés</a:t>
            </a:r>
            <a:r>
              <a:rPr lang="hu-HU" sz="2400" dirty="0"/>
              <a:t>, az </a:t>
            </a:r>
            <a:r>
              <a:rPr lang="hu-HU" sz="2400" b="1" dirty="0"/>
              <a:t>egymással töltött minőségi idő</a:t>
            </a:r>
            <a:r>
              <a:rPr lang="hu-HU" sz="2400" dirty="0"/>
              <a:t> és </a:t>
            </a:r>
            <a:r>
              <a:rPr lang="hu-HU" sz="2400" b="1" dirty="0"/>
              <a:t>élményszerző tevékenykedés</a:t>
            </a:r>
            <a:r>
              <a:rPr lang="hu-HU" sz="2400" dirty="0"/>
              <a:t>, vagy önmagunk ráérős átadása a művészetek élvezetének és a könyvolvasás élményének. Mindezek olyan tevékenységek, amelyek önmagunk, mások és a világ működésének jobb megértéséhez és sikeresebb alkalmazkodáshoz segítenek.” </a:t>
            </a:r>
          </a:p>
          <a:p>
            <a:pPr algn="r"/>
            <a:r>
              <a:rPr lang="hu-HU" dirty="0"/>
              <a:t>(Béres Judit: „Azért olvasok, hogy éljek”: az olvasásnépszerűsítéstől az irodalomterápiáig. Pécs, Kronosz Kiadó, 2017. 11. p.)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E2A235D0-82F6-6384-9BAE-F7205EAE28B1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Valóságos könyvtár – könyvtári valóság VI. 2023. november 29.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42952968"/>
      </p:ext>
    </p:extLst>
  </p:cSld>
  <p:clrMapOvr>
    <a:masterClrMapping/>
  </p:clrMapOvr>
</p:sld>
</file>

<file path=ppt/theme/theme1.xml><?xml version="1.0" encoding="utf-8"?>
<a:theme xmlns:a="http://schemas.openxmlformats.org/drawingml/2006/main" name="címdi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9E3F52223072E6448E133D42AC821CFF" ma:contentTypeVersion="16" ma:contentTypeDescription="Új dokumentum létrehozása." ma:contentTypeScope="" ma:versionID="be800fbd9311394320f10025c675d27e">
  <xsd:schema xmlns:xsd="http://www.w3.org/2001/XMLSchema" xmlns:xs="http://www.w3.org/2001/XMLSchema" xmlns:p="http://schemas.microsoft.com/office/2006/metadata/properties" xmlns:ns2="dd3f2cc3-fb5e-4dd6-95d2-33cefb907ce0" xmlns:ns3="5de043ce-df81-4b6e-b89a-e0b5e1cd8f9f" targetNamespace="http://schemas.microsoft.com/office/2006/metadata/properties" ma:root="true" ma:fieldsID="54d66f166ff8b8c13d866fe390f01a9c" ns2:_="" ns3:_="">
    <xsd:import namespace="dd3f2cc3-fb5e-4dd6-95d2-33cefb907ce0"/>
    <xsd:import namespace="5de043ce-df81-4b6e-b89a-e0b5e1cd8f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3f2cc3-fb5e-4dd6-95d2-33cefb907c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épcímkék" ma:readOnly="false" ma:fieldId="{5cf76f15-5ced-4ddc-b409-7134ff3c332f}" ma:taxonomyMulti="true" ma:sspId="2cb634af-c8ce-40d8-97fb-a8f3970a2e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e043ce-df81-4b6e-b89a-e0b5e1cd8f9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92e495b-4c3c-4bc2-be7b-639e9bcfc0b2}" ma:internalName="TaxCatchAll" ma:showField="CatchAllData" ma:web="5de043ce-df81-4b6e-b89a-e0b5e1cd8f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29439D-8BB7-4D5F-BB25-F7C637C02C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DEC511-0695-4C24-9F1E-CDA87E4D04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3f2cc3-fb5e-4dd6-95d2-33cefb907ce0"/>
    <ds:schemaRef ds:uri="5de043ce-df81-4b6e-b89a-e0b5e1cd8f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2093</TotalTime>
  <Words>633</Words>
  <Application>Microsoft Office PowerPoint</Application>
  <PresentationFormat>Szélesvásznú</PresentationFormat>
  <Paragraphs>66</Paragraphs>
  <Slides>10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4" baseType="lpstr">
      <vt:lpstr>Arial</vt:lpstr>
      <vt:lpstr>Calibri</vt:lpstr>
      <vt:lpstr>Open Sans</vt:lpstr>
      <vt:lpstr>címdia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PREZENTÁCIÓ CÍME prezentáció alcíme</dc:title>
  <dc:creator>Microsoft Office User</dc:creator>
  <cp:lastModifiedBy>NK</cp:lastModifiedBy>
  <cp:revision>116</cp:revision>
  <dcterms:created xsi:type="dcterms:W3CDTF">2021-07-01T15:39:11Z</dcterms:created>
  <dcterms:modified xsi:type="dcterms:W3CDTF">2023-11-26T11:42:01Z</dcterms:modified>
</cp:coreProperties>
</file>