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ippia.com/advice/us-book-industry-statistics/" TargetMode="External"/><Relationship Id="rId2" Type="http://schemas.openxmlformats.org/officeDocument/2006/relationships/hyperlink" Target="https://wordsrated.com/amazon-publishing-statistic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Tíz év e-book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i="1" dirty="0" smtClean="0"/>
              <a:t>Számok, tendenciák, jelen és jövő </a:t>
            </a:r>
          </a:p>
          <a:p>
            <a:endParaRPr lang="hu-HU" dirty="0"/>
          </a:p>
          <a:p>
            <a:pPr algn="r"/>
            <a:r>
              <a:rPr lang="hu-HU" b="1" dirty="0" smtClean="0"/>
              <a:t>Kerekes Pál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4516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689956"/>
            <a:ext cx="9601196" cy="1172095"/>
          </a:xfrm>
        </p:spPr>
        <p:txBody>
          <a:bodyPr/>
          <a:lstStyle/>
          <a:p>
            <a:r>
              <a:rPr lang="hu-HU" b="1" dirty="0" smtClean="0"/>
              <a:t>Eszközök versenye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5758" y="1953492"/>
            <a:ext cx="9750839" cy="3814984"/>
          </a:xfrm>
        </p:spPr>
        <p:txBody>
          <a:bodyPr/>
          <a:lstStyle/>
          <a:p>
            <a:r>
              <a:rPr lang="hu-HU" dirty="0" smtClean="0"/>
              <a:t>E-book olvasó vezető márka: </a:t>
            </a:r>
            <a:r>
              <a:rPr lang="hu-HU" dirty="0" err="1" smtClean="0"/>
              <a:t>Kindle</a:t>
            </a:r>
            <a:endParaRPr lang="hu-HU" dirty="0" smtClean="0"/>
          </a:p>
          <a:p>
            <a:r>
              <a:rPr lang="hu-HU" dirty="0" smtClean="0"/>
              <a:t>Táblagépes olvasás</a:t>
            </a:r>
          </a:p>
          <a:p>
            <a:r>
              <a:rPr lang="hu-HU" dirty="0" smtClean="0"/>
              <a:t>Telefonos olvasás</a:t>
            </a:r>
            <a:endParaRPr lang="hu-HU" dirty="0"/>
          </a:p>
        </p:txBody>
      </p:sp>
      <p:pic>
        <p:nvPicPr>
          <p:cNvPr id="1026" name="Picture 2" descr="Ereader market 2108 -2025 E-reader device s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45" y="2556933"/>
            <a:ext cx="4738061" cy="348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ie chart of ereader marketshare"/>
          <p:cNvSpPr>
            <a:spLocks noChangeAspect="1" noChangeArrowheads="1"/>
          </p:cNvSpPr>
          <p:nvPr/>
        </p:nvSpPr>
        <p:spPr bwMode="auto">
          <a:xfrm>
            <a:off x="155575" y="882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pie chart of ereader marketsha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04" y="3434421"/>
            <a:ext cx="3474720" cy="2712883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145758" y="5594465"/>
            <a:ext cx="149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napi szinten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88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63046"/>
          </a:xfrm>
        </p:spPr>
        <p:txBody>
          <a:bodyPr/>
          <a:lstStyle/>
          <a:p>
            <a:r>
              <a:rPr lang="hu-HU" b="1" dirty="0"/>
              <a:t>S</a:t>
            </a:r>
            <a:r>
              <a:rPr lang="hu-HU" b="1" dirty="0" smtClean="0"/>
              <a:t>zövegformátumok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45179"/>
            <a:ext cx="9601196" cy="4139737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ePub</a:t>
            </a:r>
            <a:endParaRPr lang="hu-HU" dirty="0" smtClean="0"/>
          </a:p>
          <a:p>
            <a:r>
              <a:rPr lang="hu-HU" dirty="0" err="1" smtClean="0"/>
              <a:t>Kindle</a:t>
            </a:r>
            <a:r>
              <a:rPr lang="hu-HU" dirty="0" smtClean="0"/>
              <a:t> formátum (</a:t>
            </a:r>
            <a:r>
              <a:rPr lang="hu-HU" dirty="0" err="1" smtClean="0"/>
              <a:t>mobi</a:t>
            </a:r>
            <a:r>
              <a:rPr lang="hu-HU" dirty="0" smtClean="0"/>
              <a:t>, AZW)</a:t>
            </a:r>
          </a:p>
          <a:p>
            <a:r>
              <a:rPr lang="hu-HU" dirty="0" smtClean="0"/>
              <a:t>PDF</a:t>
            </a:r>
          </a:p>
          <a:p>
            <a:pPr marL="0" indent="0">
              <a:buNone/>
            </a:pPr>
            <a:r>
              <a:rPr lang="hu-HU" dirty="0" smtClean="0"/>
              <a:t>Leginkább használt </a:t>
            </a:r>
            <a:r>
              <a:rPr lang="hu-HU" dirty="0" err="1" smtClean="0"/>
              <a:t>converter</a:t>
            </a:r>
            <a:r>
              <a:rPr lang="hu-HU" dirty="0" smtClean="0"/>
              <a:t>: </a:t>
            </a:r>
            <a:r>
              <a:rPr lang="hu-HU" dirty="0" err="1" smtClean="0"/>
              <a:t>Calibre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Olvasó platform: Adobe Digital </a:t>
            </a:r>
            <a:r>
              <a:rPr lang="hu-HU" dirty="0" err="1" smtClean="0"/>
              <a:t>Editions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Táblagép variáns: könyvapplikáció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 descr="Watch calibre in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74" y="3296955"/>
            <a:ext cx="3906982" cy="19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Free Adobe Digital Editions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17" y="776375"/>
            <a:ext cx="2772162" cy="273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64771"/>
            <a:ext cx="9601196" cy="1537853"/>
          </a:xfrm>
        </p:spPr>
        <p:txBody>
          <a:bodyPr/>
          <a:lstStyle/>
          <a:p>
            <a:r>
              <a:rPr lang="hu-HU" b="1" dirty="0" smtClean="0"/>
              <a:t>Az e-book bővülés akadozásának okai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302624"/>
            <a:ext cx="9601196" cy="3732416"/>
          </a:xfrm>
        </p:spPr>
        <p:txBody>
          <a:bodyPr>
            <a:normAutofit/>
          </a:bodyPr>
          <a:lstStyle/>
          <a:p>
            <a:endParaRPr lang="hu-HU" b="1" dirty="0" smtClean="0"/>
          </a:p>
          <a:p>
            <a:pPr marL="0" indent="0">
              <a:buNone/>
            </a:pPr>
            <a:r>
              <a:rPr lang="hu-HU" b="1" dirty="0" smtClean="0"/>
              <a:t>Spiró György: „Nem </a:t>
            </a:r>
            <a:r>
              <a:rPr lang="hu-HU" b="1" dirty="0"/>
              <a:t>tudom, mi az </a:t>
            </a:r>
            <a:r>
              <a:rPr lang="hu-HU" b="1" dirty="0" smtClean="0"/>
              <a:t>oka, de </a:t>
            </a:r>
            <a:r>
              <a:rPr lang="hu-HU" b="1" dirty="0"/>
              <a:t>a magyar e-könyv és a hangoskönyv nem tudott áttörni, töredéke csak a nyomtatásban megjelent példányszámnak. Nem vagyok könyvkereskedő, tőlük kellene megkérdezni, mi zavarja őket. Szerintem leginkább az, hogy a kihaló, még olvasó nemzedékek után nem jönnek az új olvasók. Világjelenség, de nálunk súlyosabb, mint másutt: nálunk írni-olvasni sokkal kevésbé tanulnak meg a diákok az utóbbi időben, mint a fejlett országokban</a:t>
            </a:r>
            <a:r>
              <a:rPr lang="hu-HU" b="1" dirty="0" smtClean="0"/>
              <a:t>.”</a:t>
            </a:r>
          </a:p>
          <a:p>
            <a:pPr marL="0" indent="0">
              <a:buNone/>
            </a:pPr>
            <a:r>
              <a:rPr lang="hu-HU" b="1" dirty="0" smtClean="0"/>
              <a:t>(Kultúra.hu, 2023. november)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45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819572"/>
            <a:ext cx="9601196" cy="1092356"/>
          </a:xfrm>
        </p:spPr>
        <p:txBody>
          <a:bodyPr/>
          <a:lstStyle/>
          <a:p>
            <a:pPr algn="l"/>
            <a:r>
              <a:rPr lang="hu-HU" b="1" dirty="0" smtClean="0"/>
              <a:t>E-könyv problémafaktorok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911928"/>
            <a:ext cx="9601196" cy="4239490"/>
          </a:xfrm>
        </p:spPr>
        <p:txBody>
          <a:bodyPr>
            <a:normAutofit/>
          </a:bodyPr>
          <a:lstStyle/>
          <a:p>
            <a:r>
              <a:rPr lang="hu-HU" dirty="0" smtClean="0"/>
              <a:t>Évszázados könyvszolgáltató rendszerek stabilitása</a:t>
            </a:r>
          </a:p>
          <a:p>
            <a:r>
              <a:rPr lang="hu-HU" dirty="0" smtClean="0"/>
              <a:t>Olvasói szokások konzervativizmusa</a:t>
            </a:r>
          </a:p>
          <a:p>
            <a:r>
              <a:rPr lang="hu-HU" dirty="0" smtClean="0"/>
              <a:t>Könyvárak meredek emelkedése</a:t>
            </a:r>
          </a:p>
          <a:p>
            <a:r>
              <a:rPr lang="hu-HU" dirty="0" smtClean="0"/>
              <a:t>Informatikai platformok széles kulturális kínálata</a:t>
            </a:r>
          </a:p>
          <a:p>
            <a:r>
              <a:rPr lang="hu-HU" dirty="0" smtClean="0"/>
              <a:t>Irodalom </a:t>
            </a:r>
            <a:r>
              <a:rPr lang="hu-HU" dirty="0" err="1" smtClean="0"/>
              <a:t>mediatizálódása</a:t>
            </a:r>
            <a:r>
              <a:rPr lang="hu-HU" dirty="0" smtClean="0"/>
              <a:t> (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Tube</a:t>
            </a:r>
            <a:r>
              <a:rPr lang="hu-HU" dirty="0" smtClean="0"/>
              <a:t>, </a:t>
            </a:r>
            <a:r>
              <a:rPr lang="hu-HU" dirty="0" err="1" smtClean="0"/>
              <a:t>felovasó</a:t>
            </a:r>
            <a:r>
              <a:rPr lang="hu-HU" dirty="0" smtClean="0"/>
              <a:t> platformok, szöveg-videók)</a:t>
            </a:r>
          </a:p>
          <a:p>
            <a:r>
              <a:rPr lang="hu-HU" dirty="0" smtClean="0"/>
              <a:t>E-könyv támogatás projektszemlélete aktuális igények felmérése és kielégítése helyett: </a:t>
            </a:r>
            <a:r>
              <a:rPr lang="hu-HU" b="1" dirty="0" smtClean="0"/>
              <a:t>„A </a:t>
            </a:r>
            <a:r>
              <a:rPr lang="hu-HU" b="1" dirty="0"/>
              <a:t>jövő testre szabott </a:t>
            </a:r>
            <a:r>
              <a:rPr lang="hu-HU" b="1" dirty="0" smtClean="0"/>
              <a:t>automatikus </a:t>
            </a:r>
            <a:r>
              <a:rPr lang="hu-HU" b="1" dirty="0"/>
              <a:t>információs rendszereiben egy-egy új </a:t>
            </a:r>
            <a:r>
              <a:rPr lang="hu-HU" b="1" dirty="0" smtClean="0"/>
              <a:t>gyűjtemény</a:t>
            </a:r>
            <a:r>
              <a:rPr lang="hu-HU" b="1" dirty="0"/>
              <a:t>, digitalizált archívum megjelenésének </a:t>
            </a:r>
            <a:r>
              <a:rPr lang="hu-HU" b="1" dirty="0" smtClean="0"/>
              <a:t>információértékét </a:t>
            </a:r>
            <a:r>
              <a:rPr lang="hu-HU" b="1" dirty="0"/>
              <a:t>éppen váratlansága </a:t>
            </a:r>
            <a:r>
              <a:rPr lang="hu-HU" b="1" dirty="0" smtClean="0"/>
              <a:t>adja.”  </a:t>
            </a:r>
            <a:r>
              <a:rPr lang="hu-HU" dirty="0" smtClean="0"/>
              <a:t>Kiszl-Fodor 2022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2050" name="Picture 2" descr="Kék róka - online premier a Zenthe Ferenc Színházban (VIDEÓ) - ATEMPO.sk |  zenei-kulturális port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17" y="1230285"/>
            <a:ext cx="3549535" cy="244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 rot="20703000">
            <a:off x="9702797" y="5295734"/>
            <a:ext cx="192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 váratlanság 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információértéke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 tények önmagukért beszélnek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651759"/>
            <a:ext cx="9601196" cy="3408219"/>
          </a:xfrm>
        </p:spPr>
        <p:txBody>
          <a:bodyPr>
            <a:normAutofit/>
          </a:bodyPr>
          <a:lstStyle/>
          <a:p>
            <a:r>
              <a:rPr lang="en-US" b="1" dirty="0"/>
              <a:t>Even though the company sold more </a:t>
            </a:r>
            <a:r>
              <a:rPr lang="en-US" b="1" dirty="0" err="1"/>
              <a:t>ebooks</a:t>
            </a:r>
            <a:r>
              <a:rPr lang="en-US" b="1" dirty="0"/>
              <a:t> than print books in 2011, nowadays, Amazon sells 3x more print books than </a:t>
            </a:r>
            <a:r>
              <a:rPr lang="en-US" b="1" dirty="0" err="1"/>
              <a:t>ebooks</a:t>
            </a:r>
            <a:r>
              <a:rPr lang="en-US" b="1" dirty="0" smtClean="0"/>
              <a:t>.</a:t>
            </a:r>
            <a:r>
              <a:rPr lang="hu-HU" b="1" dirty="0" smtClean="0"/>
              <a:t> (2023)</a:t>
            </a:r>
            <a:endParaRPr lang="en-US" b="1" dirty="0"/>
          </a:p>
          <a:p>
            <a:pPr marL="0" indent="0" algn="r">
              <a:buNone/>
            </a:pPr>
            <a:r>
              <a:rPr lang="hu-HU" dirty="0">
                <a:hlinkClick r:id="rId2"/>
              </a:rPr>
              <a:t>https://wordsrated.com/amazon-publishing-statistics</a:t>
            </a:r>
            <a:r>
              <a:rPr lang="hu-HU" dirty="0" smtClean="0">
                <a:hlinkClick r:id="rId2"/>
              </a:rPr>
              <a:t>/</a:t>
            </a:r>
            <a:endParaRPr lang="hu-HU" dirty="0" smtClean="0"/>
          </a:p>
          <a:p>
            <a:r>
              <a:rPr lang="en-US" b="1" dirty="0"/>
              <a:t>eBooks only make up 9% of total Book industry revenue</a:t>
            </a:r>
            <a:r>
              <a:rPr lang="en-US" b="1" dirty="0" smtClean="0"/>
              <a:t>.</a:t>
            </a:r>
            <a:r>
              <a:rPr lang="hu-HU" b="1" dirty="0" smtClean="0"/>
              <a:t> (2022, US)</a:t>
            </a:r>
            <a:endParaRPr lang="en-US" dirty="0"/>
          </a:p>
          <a:p>
            <a:r>
              <a:rPr lang="en-US" b="1" dirty="0"/>
              <a:t>Of the $26 billion in revenue made last year, $22.6 billion came from print books, while only $2.04 billion came from eBooks</a:t>
            </a:r>
            <a:r>
              <a:rPr lang="en-US" b="1" dirty="0" smtClean="0"/>
              <a:t>.</a:t>
            </a:r>
            <a:endParaRPr lang="hu-HU" b="1" dirty="0" smtClean="0"/>
          </a:p>
          <a:p>
            <a:pPr marL="0" indent="0" algn="r">
              <a:buNone/>
            </a:pPr>
            <a:r>
              <a:rPr lang="hu-HU" dirty="0">
                <a:hlinkClick r:id="rId3"/>
              </a:rPr>
              <a:t>https://www.zippia.com/advice/us-book-industry-statistics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pPr marL="0" indent="0" algn="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65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48144"/>
            <a:ext cx="9601196" cy="1379913"/>
          </a:xfrm>
        </p:spPr>
        <p:txBody>
          <a:bodyPr/>
          <a:lstStyle/>
          <a:p>
            <a:r>
              <a:rPr lang="hu-HU" b="1" dirty="0" smtClean="0"/>
              <a:t>Közbevetőleg…</a:t>
            </a:r>
            <a:endParaRPr lang="hu-HU" b="1" dirty="0"/>
          </a:p>
        </p:txBody>
      </p:sp>
      <p:pic>
        <p:nvPicPr>
          <p:cNvPr id="1026" name="Picture 2" descr="https://149389299.v2.pressablecdn.com/wp-content/uploads/2020/04/graph-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79" y="1837113"/>
            <a:ext cx="3865644" cy="42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149389299.v2.pressablecdn.com/wp-content/uploads/2020/04/graph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62" y="2831527"/>
            <a:ext cx="4279173" cy="322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93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210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2022-es USA adatok</a:t>
            </a:r>
            <a:endParaRPr lang="hu-HU" dirty="0"/>
          </a:p>
        </p:txBody>
      </p:sp>
      <p:pic>
        <p:nvPicPr>
          <p:cNvPr id="1026" name="Picture 2" descr="revenue by book ty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1895303"/>
            <a:ext cx="6716684" cy="398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73084"/>
            <a:ext cx="9601196" cy="1022465"/>
          </a:xfrm>
        </p:spPr>
        <p:txBody>
          <a:bodyPr/>
          <a:lstStyle/>
          <a:p>
            <a:r>
              <a:rPr lang="hu-HU" dirty="0" smtClean="0"/>
              <a:t>2023 augusztus USA </a:t>
            </a:r>
            <a:endParaRPr lang="hu-HU" dirty="0"/>
          </a:p>
        </p:txBody>
      </p:sp>
      <p:pic>
        <p:nvPicPr>
          <p:cNvPr id="2050" name="Picture 2" descr="https://149389299.v2.pressablecdn.com/wp-content/uploads/2023/10/August-2023-StatShot-Monthly-Graphic-1024x10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1654233"/>
            <a:ext cx="5461462" cy="442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0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Magyar adatok (2022)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Print könyvek		97, 5 %</a:t>
            </a:r>
          </a:p>
          <a:p>
            <a:r>
              <a:rPr lang="hu-HU" b="1" dirty="0" smtClean="0"/>
              <a:t>E-könyvek: 			2, 1 %</a:t>
            </a:r>
          </a:p>
          <a:p>
            <a:r>
              <a:rPr lang="hu-HU" b="1" dirty="0"/>
              <a:t>H</a:t>
            </a:r>
            <a:r>
              <a:rPr lang="hu-HU" b="1" dirty="0" smtClean="0"/>
              <a:t>angoskönyvek	0, 4 %	</a:t>
            </a:r>
          </a:p>
          <a:p>
            <a:pPr marL="0" indent="0">
              <a:buNone/>
            </a:pPr>
            <a:endParaRPr lang="hu-HU" i="1" dirty="0" smtClean="0"/>
          </a:p>
          <a:p>
            <a:pPr marL="0" indent="0">
              <a:buNone/>
            </a:pPr>
            <a:r>
              <a:rPr lang="hu-HU" i="1" dirty="0"/>
              <a:t>	</a:t>
            </a:r>
            <a:r>
              <a:rPr lang="hu-HU" i="1" dirty="0" smtClean="0"/>
              <a:t>			MKKE adatok alapján</a:t>
            </a:r>
            <a:r>
              <a:rPr lang="hu-HU" b="1" dirty="0" smtClean="0"/>
              <a:t>	</a:t>
            </a:r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3074" name="Picture 2" descr="https://bookfestival.hu/var/mkke_bookfestival/storage/images/galeria/27_budapesti_nemzetkozi_konyvfesztival_kepgaleria/28_budapesti_nemzetkozi_konyvfesztival_009/65874-1-hun-HU/28_budapesti_nemzetkozi_konyvfesztival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08" y="2472213"/>
            <a:ext cx="5283185" cy="352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92398" y="1604356"/>
            <a:ext cx="6815669" cy="756459"/>
          </a:xfrm>
        </p:spPr>
        <p:txBody>
          <a:bodyPr/>
          <a:lstStyle/>
          <a:p>
            <a:r>
              <a:rPr lang="hu-HU" sz="4400" b="1" dirty="0" smtClean="0"/>
              <a:t>Szabad e-book olvasás</a:t>
            </a:r>
            <a:endParaRPr lang="hu-HU" sz="4400" b="1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36213"/>
              </p:ext>
            </p:extLst>
          </p:nvPr>
        </p:nvGraphicFramePr>
        <p:xfrm>
          <a:off x="2585258" y="2419004"/>
          <a:ext cx="7065818" cy="2901140"/>
        </p:xfrm>
        <a:graphic>
          <a:graphicData uri="http://schemas.openxmlformats.org/drawingml/2006/table">
            <a:tbl>
              <a:tblPr/>
              <a:tblGrid>
                <a:gridCol w="3532909">
                  <a:extLst>
                    <a:ext uri="{9D8B030D-6E8A-4147-A177-3AD203B41FA5}">
                      <a16:colId xmlns:a16="http://schemas.microsoft.com/office/drawing/2014/main" val="3231845512"/>
                    </a:ext>
                  </a:extLst>
                </a:gridCol>
                <a:gridCol w="3532909">
                  <a:extLst>
                    <a:ext uri="{9D8B030D-6E8A-4147-A177-3AD203B41FA5}">
                      <a16:colId xmlns:a16="http://schemas.microsoft.com/office/drawing/2014/main" val="1112902673"/>
                    </a:ext>
                  </a:extLst>
                </a:gridCol>
              </a:tblGrid>
              <a:tr h="725285">
                <a:tc gridSpan="2">
                  <a:txBody>
                    <a:bodyPr/>
                    <a:lstStyle/>
                    <a:p>
                      <a:r>
                        <a:rPr lang="hu-HU" b="1" dirty="0" err="1"/>
                        <a:t>Downloaded</a:t>
                      </a:r>
                      <a:r>
                        <a:rPr lang="hu-HU" b="1" dirty="0"/>
                        <a:t> </a:t>
                      </a:r>
                      <a:r>
                        <a:rPr lang="hu-HU" b="1" dirty="0" err="1" smtClean="0"/>
                        <a:t>Books</a:t>
                      </a:r>
                      <a:r>
                        <a:rPr lang="hu-HU" b="1" dirty="0" smtClean="0"/>
                        <a:t> Gutenberg Project</a:t>
                      </a:r>
                    </a:p>
                    <a:p>
                      <a:r>
                        <a:rPr lang="hu-HU" b="1" dirty="0" smtClean="0"/>
                        <a:t>Nagyságrendileg: közel 70 ezer dokumentum</a:t>
                      </a:r>
                      <a:endParaRPr lang="hu-HU" b="1" dirty="0"/>
                    </a:p>
                  </a:txBody>
                  <a:tcPr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388253"/>
                  </a:ext>
                </a:extLst>
              </a:tr>
              <a:tr h="725285"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222222"/>
                          </a:solidFill>
                          <a:effectLst/>
                        </a:rPr>
                        <a:t>2023-11-12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D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>
                          <a:solidFill>
                            <a:srgbClr val="222222"/>
                          </a:solidFill>
                          <a:effectLst/>
                        </a:rPr>
                        <a:t>304564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97128"/>
                  </a:ext>
                </a:extLst>
              </a:tr>
              <a:tr h="725285"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222222"/>
                          </a:solidFill>
                          <a:effectLst/>
                        </a:rPr>
                        <a:t>last 7 days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D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dirty="0">
                          <a:solidFill>
                            <a:srgbClr val="222222"/>
                          </a:solidFill>
                          <a:effectLst/>
                        </a:rPr>
                        <a:t>1859084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562418"/>
                  </a:ext>
                </a:extLst>
              </a:tr>
              <a:tr h="725285">
                <a:tc>
                  <a:txBody>
                    <a:bodyPr/>
                    <a:lstStyle/>
                    <a:p>
                      <a:r>
                        <a:rPr lang="hu-HU">
                          <a:solidFill>
                            <a:srgbClr val="222222"/>
                          </a:solidFill>
                          <a:effectLst/>
                        </a:rPr>
                        <a:t>last 30 days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AD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>
                          <a:solidFill>
                            <a:srgbClr val="222222"/>
                          </a:solidFill>
                          <a:effectLst/>
                        </a:rPr>
                        <a:t>6782699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88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83748" y="3698216"/>
            <a:ext cx="52396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u-HU" alt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0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764772"/>
            <a:ext cx="9601196" cy="1005840"/>
          </a:xfrm>
        </p:spPr>
        <p:txBody>
          <a:bodyPr/>
          <a:lstStyle/>
          <a:p>
            <a:r>
              <a:rPr lang="hu-HU" b="1" dirty="0" smtClean="0"/>
              <a:t>Hazai e-szöveg adatok I.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1479665"/>
            <a:ext cx="9601196" cy="46717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/>
              <a:t>MEK: </a:t>
            </a:r>
            <a:r>
              <a:rPr lang="hu-HU" dirty="0"/>
              <a:t>Látogató: átlagosan havi 24-28 ezer között (2023 október: 27. 584)</a:t>
            </a:r>
          </a:p>
          <a:p>
            <a:pPr marL="0" indent="0">
              <a:buNone/>
            </a:pPr>
            <a:r>
              <a:rPr lang="hu-HU" dirty="0" smtClean="0"/>
              <a:t>Látogatás száma októberben: 312. 273  letöltött oldalak száma: </a:t>
            </a:r>
            <a:r>
              <a:rPr lang="hu-HU" dirty="0" smtClean="0"/>
              <a:t>1.437.192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Állomány: közel 25 ezer dokumentum</a:t>
            </a:r>
          </a:p>
          <a:p>
            <a:pPr marL="0" indent="0" algn="ctr">
              <a:buNone/>
            </a:pPr>
            <a:r>
              <a:rPr lang="hu-HU" dirty="0" smtClean="0"/>
              <a:t>	</a:t>
            </a:r>
            <a:r>
              <a:rPr lang="hu-HU" dirty="0" smtClean="0"/>
              <a:t>4182 </a:t>
            </a:r>
            <a:r>
              <a:rPr lang="hu-HU" dirty="0" smtClean="0"/>
              <a:t>letöltés (2023 november)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							4004 letöltés (2023 november)</a:t>
            </a:r>
            <a:endParaRPr lang="hu-HU" dirty="0"/>
          </a:p>
        </p:txBody>
      </p:sp>
      <p:pic>
        <p:nvPicPr>
          <p:cNvPr id="6" name="Picture 2" descr="https://mek.oszk.hu/html/kepek/al_logo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412" y="863138"/>
            <a:ext cx="1238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126" y="3003666"/>
            <a:ext cx="3011933" cy="3005957"/>
          </a:xfrm>
          <a:prstGeom prst="rect">
            <a:avLst/>
          </a:prstGeom>
        </p:spPr>
      </p:pic>
      <p:pic>
        <p:nvPicPr>
          <p:cNvPr id="12" name="Kép 11" descr="https://rukkola.hu/wp-content/uploads/2021/03/termek_cimlapfoto-15795-600x84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487" y="3003666"/>
            <a:ext cx="2374728" cy="31477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alra nyíl 8"/>
          <p:cNvSpPr/>
          <p:nvPr/>
        </p:nvSpPr>
        <p:spPr>
          <a:xfrm>
            <a:off x="4753539" y="347638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7037045" y="50778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2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1" y="789709"/>
            <a:ext cx="9601196" cy="822960"/>
          </a:xfrm>
        </p:spPr>
        <p:txBody>
          <a:bodyPr/>
          <a:lstStyle/>
          <a:p>
            <a:r>
              <a:rPr lang="hu-HU" b="1" dirty="0" smtClean="0"/>
              <a:t>Hazai e-szöveg adatok II.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1729046"/>
            <a:ext cx="9660774" cy="44140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DIA: </a:t>
            </a:r>
            <a:r>
              <a:rPr lang="hu-HU" dirty="0"/>
              <a:t>(részlet a friss honlapról):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új tagok hivatalos bejelentésekor bemutatták a közönség előtt a DIA megújult honlapját, amelyen immár több mint 3000 kötetnyi szöveg olvasható a testület tagjaitól és klasszikus magyar szerzőktől.</a:t>
            </a:r>
          </a:p>
          <a:p>
            <a:pPr marL="0" indent="0" algn="r">
              <a:buNone/>
            </a:pPr>
            <a:r>
              <a:rPr lang="hu-HU" dirty="0"/>
              <a:t>														         </a:t>
            </a:r>
            <a:r>
              <a:rPr lang="hu-HU" dirty="0" smtClean="0"/>
              <a:t>(</a:t>
            </a:r>
            <a:r>
              <a:rPr lang="hu-HU" dirty="0"/>
              <a:t>2024. </a:t>
            </a:r>
            <a:r>
              <a:rPr lang="hu-HU" dirty="0" smtClean="0"/>
              <a:t>11.14.)</a:t>
            </a:r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dirty="0" smtClean="0"/>
              <a:t>A </a:t>
            </a:r>
            <a:r>
              <a:rPr lang="hu-HU" dirty="0"/>
              <a:t>honlapra naponta több mint </a:t>
            </a:r>
            <a:endParaRPr lang="hu-HU" dirty="0" smtClean="0"/>
          </a:p>
          <a:p>
            <a:pPr marL="0" indent="0" algn="r">
              <a:buNone/>
            </a:pPr>
            <a:r>
              <a:rPr lang="hu-HU" dirty="0" smtClean="0"/>
              <a:t>kétezren </a:t>
            </a:r>
          </a:p>
          <a:p>
            <a:pPr marL="0" indent="0" algn="r">
              <a:buNone/>
            </a:pPr>
            <a:r>
              <a:rPr lang="hu-HU" dirty="0" smtClean="0"/>
              <a:t>kattintanak</a:t>
            </a:r>
            <a:r>
              <a:rPr lang="hu-HU" dirty="0"/>
              <a:t>, köztük írók, alkotók.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											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							</a:t>
            </a:r>
            <a:endParaRPr lang="hu-HU" b="1" dirty="0"/>
          </a:p>
        </p:txBody>
      </p:sp>
      <p:pic>
        <p:nvPicPr>
          <p:cNvPr id="2050" name="Picture 2" descr="helle_m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607" y="3058954"/>
            <a:ext cx="4699660" cy="308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266" y="727045"/>
            <a:ext cx="1637607" cy="13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602</TotalTime>
  <Words>417</Words>
  <Application>Microsoft Office PowerPoint</Application>
  <PresentationFormat>Szélesvásznú</PresentationFormat>
  <Paragraphs>74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Organikus</vt:lpstr>
      <vt:lpstr>Tíz év e-book</vt:lpstr>
      <vt:lpstr>A tények önmagukért beszélnek</vt:lpstr>
      <vt:lpstr>Közbevetőleg…</vt:lpstr>
      <vt:lpstr>2022-es USA adatok</vt:lpstr>
      <vt:lpstr>2023 augusztus USA </vt:lpstr>
      <vt:lpstr>Magyar adatok (2022)</vt:lpstr>
      <vt:lpstr>Szabad e-book olvasás</vt:lpstr>
      <vt:lpstr>Hazai e-szöveg adatok I.</vt:lpstr>
      <vt:lpstr>Hazai e-szöveg adatok II. </vt:lpstr>
      <vt:lpstr>Eszközök versenye</vt:lpstr>
      <vt:lpstr>Szövegformátumok</vt:lpstr>
      <vt:lpstr>Az e-book bővülés akadozásának okai</vt:lpstr>
      <vt:lpstr>E-könyv problémafaktorok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Tíz év e-book</dc:title>
  <dc:creator>Vaja Pál</dc:creator>
  <cp:lastModifiedBy>Vaja Pál</cp:lastModifiedBy>
  <cp:revision>39</cp:revision>
  <dcterms:created xsi:type="dcterms:W3CDTF">2023-10-26T09:55:17Z</dcterms:created>
  <dcterms:modified xsi:type="dcterms:W3CDTF">2023-11-23T07:05:10Z</dcterms:modified>
</cp:coreProperties>
</file>