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3"/>
  </p:sldMasterIdLst>
  <p:notesMasterIdLst>
    <p:notesMasterId r:id="rId16"/>
  </p:notesMasterIdLst>
  <p:handoutMasterIdLst>
    <p:handoutMasterId r:id="rId17"/>
  </p:handoutMasterIdLst>
  <p:sldIdLst>
    <p:sldId id="272" r:id="rId4"/>
    <p:sldId id="273" r:id="rId5"/>
    <p:sldId id="289" r:id="rId6"/>
    <p:sldId id="274" r:id="rId7"/>
    <p:sldId id="285" r:id="rId8"/>
    <p:sldId id="291" r:id="rId9"/>
    <p:sldId id="292" r:id="rId10"/>
    <p:sldId id="293" r:id="rId11"/>
    <p:sldId id="295" r:id="rId12"/>
    <p:sldId id="287" r:id="rId13"/>
    <p:sldId id="294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12851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6" d="100"/>
          <a:sy n="126" d="100"/>
        </p:scale>
        <p:origin x="128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55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12C39806-BB1D-8F56-1BD4-E8FD84A886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C5BF43A-04E9-CC17-BD51-B26CC338B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1E59-BB6D-9C41-A61C-2D524682E115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98E5719-5CA3-B83A-6AB2-CC9AF2C948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441738D-8521-5BCA-A098-BEAAADEBC9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E7E85-FAC5-AA44-BBE8-3A2E745EC5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84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393B-998D-3C45-ACA4-5C51E3A83922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25AA-5A0B-7648-B33A-37E9A013F9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887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6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5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AE612561-5BDD-1830-E12E-40E22717CC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"/>
            <a:ext cx="12192001" cy="6858001"/>
          </a:xfrm>
          <a:prstGeom prst="rect">
            <a:avLst/>
          </a:prstGeom>
        </p:spPr>
      </p:pic>
      <p:sp>
        <p:nvSpPr>
          <p:cNvPr id="4" name="Szöveg helye 10">
            <a:extLst>
              <a:ext uri="{FF2B5EF4-FFF2-40B4-BE49-F238E27FC236}">
                <a16:creationId xmlns:a16="http://schemas.microsoft.com/office/drawing/2014/main" id="{831FA102-844C-755E-D247-CB3718711D4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23900" y="2282671"/>
            <a:ext cx="10744200" cy="8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PREZENTÁCIÓ CÍME</a:t>
            </a:r>
          </a:p>
        </p:txBody>
      </p:sp>
      <p:sp>
        <p:nvSpPr>
          <p:cNvPr id="6" name="Szöveg helye 10">
            <a:extLst>
              <a:ext uri="{FF2B5EF4-FFF2-40B4-BE49-F238E27FC236}">
                <a16:creationId xmlns:a16="http://schemas.microsoft.com/office/drawing/2014/main" id="{DF9D8FEB-E57B-5F73-ADA2-8D7B7485DFA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23900" y="3308057"/>
            <a:ext cx="10744200" cy="8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Prezentáció alcíme</a:t>
            </a:r>
          </a:p>
        </p:txBody>
      </p:sp>
      <p:sp>
        <p:nvSpPr>
          <p:cNvPr id="7" name="Szöveg helye 10">
            <a:extLst>
              <a:ext uri="{FF2B5EF4-FFF2-40B4-BE49-F238E27FC236}">
                <a16:creationId xmlns:a16="http://schemas.microsoft.com/office/drawing/2014/main" id="{605BC215-EB6B-138C-D66F-E7064E16F2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23900" y="4467717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8" name="Szöveg helye 10">
            <a:extLst>
              <a:ext uri="{FF2B5EF4-FFF2-40B4-BE49-F238E27FC236}">
                <a16:creationId xmlns:a16="http://schemas.microsoft.com/office/drawing/2014/main" id="{2A598985-FDB3-7140-588C-68FBF5A82B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23900" y="5147216"/>
            <a:ext cx="10744200" cy="530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titulusa</a:t>
            </a:r>
          </a:p>
        </p:txBody>
      </p:sp>
      <p:sp>
        <p:nvSpPr>
          <p:cNvPr id="9" name="Szöveg helye 10">
            <a:extLst>
              <a:ext uri="{FF2B5EF4-FFF2-40B4-BE49-F238E27FC236}">
                <a16:creationId xmlns:a16="http://schemas.microsoft.com/office/drawing/2014/main" id="{91323EAC-BA77-33AC-53B7-F24EA909AB2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23900" y="5705856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2761668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övege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6CA88F5C-5B3A-0348-D9F3-D4A1CE8EC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7103"/>
            <a:ext cx="12192000" cy="850899"/>
          </a:xfrm>
          <a:prstGeom prst="rect">
            <a:avLst/>
          </a:prstGeom>
        </p:spPr>
      </p:pic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A933D47C-7F86-9A48-A1AD-EEBD81F9A6A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3940BA6A-A9B7-7219-4D85-FAE0F7D5ABF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55729B78-CCC8-F712-B7DB-176E91D2D65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1607439"/>
            <a:ext cx="10515600" cy="18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Szöveg helye 10">
            <a:extLst>
              <a:ext uri="{FF2B5EF4-FFF2-40B4-BE49-F238E27FC236}">
                <a16:creationId xmlns:a16="http://schemas.microsoft.com/office/drawing/2014/main" id="{ED6C24E1-FC98-931B-668F-1A2663E5498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82280" y="3786425"/>
            <a:ext cx="5125629" cy="1846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</p:txBody>
      </p:sp>
      <p:sp>
        <p:nvSpPr>
          <p:cNvPr id="6" name="Szöveg helye 10">
            <a:extLst>
              <a:ext uri="{FF2B5EF4-FFF2-40B4-BE49-F238E27FC236}">
                <a16:creationId xmlns:a16="http://schemas.microsoft.com/office/drawing/2014/main" id="{BA10B23C-BC2C-AA33-C513-FD8B9D46C29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1" y="3786425"/>
            <a:ext cx="5125629" cy="1846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</p:txBody>
      </p:sp>
      <p:sp>
        <p:nvSpPr>
          <p:cNvPr id="9" name="Szöveg helye 10">
            <a:extLst>
              <a:ext uri="{FF2B5EF4-FFF2-40B4-BE49-F238E27FC236}">
                <a16:creationId xmlns:a16="http://schemas.microsoft.com/office/drawing/2014/main" id="{5098D7CE-AAE8-B095-44BC-D69C66D1F5B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411983" y="6291753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B4C3BFC1-D699-2BFA-DEC1-62C4835F4B3B}"/>
              </a:ext>
            </a:extLst>
          </p:cNvPr>
          <p:cNvCxnSpPr/>
          <p:nvPr userDrawn="1"/>
        </p:nvCxnSpPr>
        <p:spPr>
          <a:xfrm>
            <a:off x="2210771" y="62039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10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áblázat helye 5">
            <a:extLst>
              <a:ext uri="{FF2B5EF4-FFF2-40B4-BE49-F238E27FC236}">
                <a16:creationId xmlns:a16="http://schemas.microsoft.com/office/drawing/2014/main" id="{A3ADE164-0269-1AA2-004B-8C8A82051E1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1" y="1579459"/>
            <a:ext cx="10515599" cy="3855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Open Sans" panose="020B0606030504020204" pitchFamily="34" charset="0"/>
              </a:defRPr>
            </a:lvl1pPr>
          </a:lstStyle>
          <a:p>
            <a:endParaRPr lang="hu-HU" dirty="0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BF8F6AA8-C013-1657-CB5A-D3067FF15D4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 helye 10">
            <a:extLst>
              <a:ext uri="{FF2B5EF4-FFF2-40B4-BE49-F238E27FC236}">
                <a16:creationId xmlns:a16="http://schemas.microsoft.com/office/drawing/2014/main" id="{D8E6700D-6881-9CCD-3252-E02F5676557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1" y="723315"/>
            <a:ext cx="10515599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7530FFA-2DED-2E08-7250-51638DC16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7103"/>
            <a:ext cx="12192000" cy="850899"/>
          </a:xfrm>
          <a:prstGeom prst="rect">
            <a:avLst/>
          </a:prstGeom>
        </p:spPr>
      </p:pic>
      <p:sp>
        <p:nvSpPr>
          <p:cNvPr id="3" name="Szöveg helye 10">
            <a:extLst>
              <a:ext uri="{FF2B5EF4-FFF2-40B4-BE49-F238E27FC236}">
                <a16:creationId xmlns:a16="http://schemas.microsoft.com/office/drawing/2014/main" id="{E47A1EE4-C582-D004-9B39-103AE4170F1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411983" y="6291753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E05B9B58-E13C-0B2B-EC19-B264A9039B8E}"/>
              </a:ext>
            </a:extLst>
          </p:cNvPr>
          <p:cNvCxnSpPr/>
          <p:nvPr userDrawn="1"/>
        </p:nvCxnSpPr>
        <p:spPr>
          <a:xfrm>
            <a:off x="2210771" y="62039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5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blokk - 1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934CE5A9-19D5-B7FF-F605-96F82FA4FB0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Kép helye 2">
            <a:extLst>
              <a:ext uri="{FF2B5EF4-FFF2-40B4-BE49-F238E27FC236}">
                <a16:creationId xmlns:a16="http://schemas.microsoft.com/office/drawing/2014/main" id="{23D20630-BBCE-AC6F-5896-1CEEB0015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27090" y="1579459"/>
            <a:ext cx="5326711" cy="4004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BC05F114-74F4-CAB6-3497-7C63660FE88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C43265EB-5A74-13B8-25EF-C234D04EBA7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2" y="1582987"/>
            <a:ext cx="4287983" cy="375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003860A-A282-139D-DC26-6DC472662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7103"/>
            <a:ext cx="12192000" cy="850899"/>
          </a:xfrm>
          <a:prstGeom prst="rect">
            <a:avLst/>
          </a:prstGeom>
        </p:spPr>
      </p:pic>
      <p:sp>
        <p:nvSpPr>
          <p:cNvPr id="6" name="Szöveg helye 10">
            <a:extLst>
              <a:ext uri="{FF2B5EF4-FFF2-40B4-BE49-F238E27FC236}">
                <a16:creationId xmlns:a16="http://schemas.microsoft.com/office/drawing/2014/main" id="{0D752B32-015E-4E84-7926-31453CCAA10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411983" y="6291753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834699D7-8BDF-05DD-B751-F00E53101B7A}"/>
              </a:ext>
            </a:extLst>
          </p:cNvPr>
          <p:cNvCxnSpPr/>
          <p:nvPr userDrawn="1"/>
        </p:nvCxnSpPr>
        <p:spPr>
          <a:xfrm>
            <a:off x="2210771" y="62039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zöveg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CE5C7C62-306F-C568-AC87-137E9C578BF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32B9E13B-D4C6-DDBF-DA2A-ED8F1AEADB5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CA91C60B-6859-7AF4-1D6C-CF5A6DEAC64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2" y="1579458"/>
            <a:ext cx="4977383" cy="4068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9" name="Szöveg helye 10">
            <a:extLst>
              <a:ext uri="{FF2B5EF4-FFF2-40B4-BE49-F238E27FC236}">
                <a16:creationId xmlns:a16="http://schemas.microsoft.com/office/drawing/2014/main" id="{C6EA1AAF-19A4-379B-A811-68076AB37167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397430" y="1579458"/>
            <a:ext cx="4977383" cy="4068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AABBD6B-65DF-09D5-FDE5-ED3D486E0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7103"/>
            <a:ext cx="12192000" cy="850899"/>
          </a:xfrm>
          <a:prstGeom prst="rect">
            <a:avLst/>
          </a:prstGeom>
        </p:spPr>
      </p:pic>
      <p:sp>
        <p:nvSpPr>
          <p:cNvPr id="5" name="Szöveg helye 10">
            <a:extLst>
              <a:ext uri="{FF2B5EF4-FFF2-40B4-BE49-F238E27FC236}">
                <a16:creationId xmlns:a16="http://schemas.microsoft.com/office/drawing/2014/main" id="{1E2A7887-2A91-0ADA-D881-A321616774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411983" y="6291753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10D8D307-5921-9D1B-D8BB-3C21C069830F}"/>
              </a:ext>
            </a:extLst>
          </p:cNvPr>
          <p:cNvCxnSpPr/>
          <p:nvPr userDrawn="1"/>
        </p:nvCxnSpPr>
        <p:spPr>
          <a:xfrm>
            <a:off x="2210771" y="62039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zöveg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E4CEC806-06F8-0A8E-802F-451103EBAC0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737F6A48-F38F-FC31-62D0-11C22537C64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3" name="Szöveg helye 10">
            <a:extLst>
              <a:ext uri="{FF2B5EF4-FFF2-40B4-BE49-F238E27FC236}">
                <a16:creationId xmlns:a16="http://schemas.microsoft.com/office/drawing/2014/main" id="{1E6D20BC-2EF9-211F-E045-74EB3321F44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2" y="1579457"/>
            <a:ext cx="3212591" cy="4068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0AB37620-467A-3358-9635-1AE991B2990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489706" y="1579457"/>
            <a:ext cx="3212591" cy="4068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44317DED-74F7-596D-46E5-4EFCB5B1B45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41209" y="1579457"/>
            <a:ext cx="3212591" cy="4068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D68F54C-51FC-3B7D-D1E2-D3CBEA4061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7103"/>
            <a:ext cx="12192000" cy="850899"/>
          </a:xfrm>
          <a:prstGeom prst="rect">
            <a:avLst/>
          </a:prstGeom>
        </p:spPr>
      </p:pic>
      <p:sp>
        <p:nvSpPr>
          <p:cNvPr id="5" name="Szöveg helye 10">
            <a:extLst>
              <a:ext uri="{FF2B5EF4-FFF2-40B4-BE49-F238E27FC236}">
                <a16:creationId xmlns:a16="http://schemas.microsoft.com/office/drawing/2014/main" id="{67A4CC28-2EA9-5D0C-9D7E-635E81B25D3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411983" y="6291753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0007150C-F63B-EECF-1EDE-9AFDD7C23EB8}"/>
              </a:ext>
            </a:extLst>
          </p:cNvPr>
          <p:cNvCxnSpPr/>
          <p:nvPr userDrawn="1"/>
        </p:nvCxnSpPr>
        <p:spPr>
          <a:xfrm>
            <a:off x="2210771" y="62039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épe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FDFD7BA7-C2A9-595B-15D6-EDE5F7DAE2D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Kép helye 2">
            <a:extLst>
              <a:ext uri="{FF2B5EF4-FFF2-40B4-BE49-F238E27FC236}">
                <a16:creationId xmlns:a16="http://schemas.microsoft.com/office/drawing/2014/main" id="{9E45454F-C86C-2D65-C04B-55E626DA88A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65629" y="1579458"/>
            <a:ext cx="5067632" cy="4068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20" name="Kép helye 2">
            <a:extLst>
              <a:ext uri="{FF2B5EF4-FFF2-40B4-BE49-F238E27FC236}">
                <a16:creationId xmlns:a16="http://schemas.microsoft.com/office/drawing/2014/main" id="{176350A7-3ED8-9325-46CB-CA499869403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8200" y="1579458"/>
            <a:ext cx="5011973" cy="4068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1BFA0AC3-D5FA-244D-2DF5-5874C6467C5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483A366-A748-3159-C262-C3511691C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7103"/>
            <a:ext cx="12192000" cy="850899"/>
          </a:xfrm>
          <a:prstGeom prst="rect">
            <a:avLst/>
          </a:prstGeom>
        </p:spPr>
      </p:pic>
      <p:sp>
        <p:nvSpPr>
          <p:cNvPr id="5" name="Szöveg helye 10">
            <a:extLst>
              <a:ext uri="{FF2B5EF4-FFF2-40B4-BE49-F238E27FC236}">
                <a16:creationId xmlns:a16="http://schemas.microsoft.com/office/drawing/2014/main" id="{C4F37483-93AB-F93E-9438-91CFAE1C1F4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411983" y="6291753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A36F3F9-646F-B65A-95C1-987FE426921E}"/>
              </a:ext>
            </a:extLst>
          </p:cNvPr>
          <p:cNvCxnSpPr/>
          <p:nvPr userDrawn="1"/>
        </p:nvCxnSpPr>
        <p:spPr>
          <a:xfrm>
            <a:off x="2210771" y="62039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épe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A371C297-1CA5-94ED-2895-3B1AF69D27B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ép helye 2">
            <a:extLst>
              <a:ext uri="{FF2B5EF4-FFF2-40B4-BE49-F238E27FC236}">
                <a16:creationId xmlns:a16="http://schemas.microsoft.com/office/drawing/2014/main" id="{B4B0655C-B169-D423-90AB-F5CB238B3C4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199" y="1579456"/>
            <a:ext cx="2564928" cy="4125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10" name="Kép helye 2">
            <a:extLst>
              <a:ext uri="{FF2B5EF4-FFF2-40B4-BE49-F238E27FC236}">
                <a16:creationId xmlns:a16="http://schemas.microsoft.com/office/drawing/2014/main" id="{88B1D7E9-B3E8-D3A3-7C3B-46B669E00D4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639340" y="1579457"/>
            <a:ext cx="4693921" cy="4125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13" name="Kép helye 2">
            <a:extLst>
              <a:ext uri="{FF2B5EF4-FFF2-40B4-BE49-F238E27FC236}">
                <a16:creationId xmlns:a16="http://schemas.microsoft.com/office/drawing/2014/main" id="{DE50A8AD-DAA0-C470-251A-FB13BCEC03F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738768" y="1579456"/>
            <a:ext cx="2564928" cy="4125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8A66C65D-5136-21C7-C4AA-39F449F6F4A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17ECAF0-00E5-14AD-9527-D6E1C7F88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7103"/>
            <a:ext cx="12192000" cy="850899"/>
          </a:xfrm>
          <a:prstGeom prst="rect">
            <a:avLst/>
          </a:prstGeom>
        </p:spPr>
      </p:pic>
      <p:sp>
        <p:nvSpPr>
          <p:cNvPr id="5" name="Szöveg helye 10">
            <a:extLst>
              <a:ext uri="{FF2B5EF4-FFF2-40B4-BE49-F238E27FC236}">
                <a16:creationId xmlns:a16="http://schemas.microsoft.com/office/drawing/2014/main" id="{BB857F65-E5DF-4E9E-25F4-45B928FA674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411983" y="6291753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6C4249FD-B1E7-6577-7CB5-C0804A940F30}"/>
              </a:ext>
            </a:extLst>
          </p:cNvPr>
          <p:cNvCxnSpPr/>
          <p:nvPr userDrawn="1"/>
        </p:nvCxnSpPr>
        <p:spPr>
          <a:xfrm>
            <a:off x="2210771" y="62039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68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ép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D3B63919-F8C0-E45C-09D0-60059DD85486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ép helye 2">
            <a:extLst>
              <a:ext uri="{FF2B5EF4-FFF2-40B4-BE49-F238E27FC236}">
                <a16:creationId xmlns:a16="http://schemas.microsoft.com/office/drawing/2014/main" id="{885801D2-AD3D-65D3-7B5C-D11229926A4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2" y="1557713"/>
            <a:ext cx="5021911" cy="3285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31" name="Kép helye 2">
            <a:extLst>
              <a:ext uri="{FF2B5EF4-FFF2-40B4-BE49-F238E27FC236}">
                <a16:creationId xmlns:a16="http://schemas.microsoft.com/office/drawing/2014/main" id="{BA351229-7C81-1BF9-C349-D053BA83B11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31890" y="1557713"/>
            <a:ext cx="5021911" cy="3285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567F4794-7128-84D5-187A-87B98CBB4B7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12964550-01B5-19AF-9500-49E3DD0D5A13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8202" y="5118900"/>
            <a:ext cx="5021911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Kép címe</a:t>
            </a:r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9BE9CAC6-C1B1-88DE-E91F-5DF606EBF5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32693" y="5118900"/>
            <a:ext cx="5021911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Kép címe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40D9F4B-8C2A-43AB-B98D-DB21EE8FD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7103"/>
            <a:ext cx="12192000" cy="850899"/>
          </a:xfrm>
          <a:prstGeom prst="rect">
            <a:avLst/>
          </a:prstGeom>
        </p:spPr>
      </p:pic>
      <p:sp>
        <p:nvSpPr>
          <p:cNvPr id="5" name="Szöveg helye 10">
            <a:extLst>
              <a:ext uri="{FF2B5EF4-FFF2-40B4-BE49-F238E27FC236}">
                <a16:creationId xmlns:a16="http://schemas.microsoft.com/office/drawing/2014/main" id="{DCA455B9-67FF-5727-3B45-55A46086247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411983" y="6291753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344E1990-0090-C8F7-6C4A-2D1BABBB5E03}"/>
              </a:ext>
            </a:extLst>
          </p:cNvPr>
          <p:cNvCxnSpPr/>
          <p:nvPr userDrawn="1"/>
        </p:nvCxnSpPr>
        <p:spPr>
          <a:xfrm>
            <a:off x="2210771" y="62039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0CA8BCE7-0004-CA11-4864-2FBA560C6C6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4462"/>
            <a:ext cx="10515600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30FAA482-BFF6-CAB1-8393-9DB2C3435DC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8200" y="723315"/>
            <a:ext cx="10515600" cy="529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DIA CÍME</a:t>
            </a: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ACFC1F6F-F293-C843-538C-5B5685FD46B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2" y="1579458"/>
            <a:ext cx="3212591" cy="40606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11" name="Diagram helye 10">
            <a:extLst>
              <a:ext uri="{FF2B5EF4-FFF2-40B4-BE49-F238E27FC236}">
                <a16:creationId xmlns:a16="http://schemas.microsoft.com/office/drawing/2014/main" id="{B11D781D-DBC5-AFF1-5464-03EB686EDB38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426343" y="1579563"/>
            <a:ext cx="6927457" cy="4060579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Open Sans" panose="020B0606030504020204" pitchFamily="34" charset="0"/>
              </a:defRPr>
            </a:lvl1pPr>
          </a:lstStyle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61C221F-3B6D-1023-8DE3-76340D1F1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7103"/>
            <a:ext cx="12192000" cy="850899"/>
          </a:xfrm>
          <a:prstGeom prst="rect">
            <a:avLst/>
          </a:prstGeom>
        </p:spPr>
      </p:pic>
      <p:sp>
        <p:nvSpPr>
          <p:cNvPr id="6" name="Szöveg helye 10">
            <a:extLst>
              <a:ext uri="{FF2B5EF4-FFF2-40B4-BE49-F238E27FC236}">
                <a16:creationId xmlns:a16="http://schemas.microsoft.com/office/drawing/2014/main" id="{3918D172-88CC-5005-1C35-251208898CB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411983" y="6291753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E96E381D-EF54-CB45-8BF3-A8E1770943EE}"/>
              </a:ext>
            </a:extLst>
          </p:cNvPr>
          <p:cNvCxnSpPr/>
          <p:nvPr userDrawn="1"/>
        </p:nvCxnSpPr>
        <p:spPr>
          <a:xfrm>
            <a:off x="2210771" y="62039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jléc nélküli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10">
            <a:extLst>
              <a:ext uri="{FF2B5EF4-FFF2-40B4-BE49-F238E27FC236}">
                <a16:creationId xmlns:a16="http://schemas.microsoft.com/office/drawing/2014/main" id="{ACFC1F6F-F293-C843-538C-5B5685FD46B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2" y="783772"/>
            <a:ext cx="3212591" cy="4856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Open Sans" panose="020B0606030504020204" pitchFamily="34" charset="0"/>
              </a:defRPr>
            </a:lvl1pPr>
          </a:lstStyle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Mintaszöveg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Negyedik szint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srgbClr val="01285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Ötödik szint</a:t>
            </a:r>
          </a:p>
        </p:txBody>
      </p:sp>
      <p:sp>
        <p:nvSpPr>
          <p:cNvPr id="5" name="Kép helye 2">
            <a:extLst>
              <a:ext uri="{FF2B5EF4-FFF2-40B4-BE49-F238E27FC236}">
                <a16:creationId xmlns:a16="http://schemas.microsoft.com/office/drawing/2014/main" id="{2C47F593-12DF-2A31-23C8-6C81A6926BCD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337483" y="771626"/>
            <a:ext cx="7016316" cy="4868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7C0D1EA-584C-6119-0160-8FF1997548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7103"/>
            <a:ext cx="12192000" cy="850899"/>
          </a:xfrm>
          <a:prstGeom prst="rect">
            <a:avLst/>
          </a:prstGeom>
        </p:spPr>
      </p:pic>
      <p:sp>
        <p:nvSpPr>
          <p:cNvPr id="6" name="Szöveg helye 10">
            <a:extLst>
              <a:ext uri="{FF2B5EF4-FFF2-40B4-BE49-F238E27FC236}">
                <a16:creationId xmlns:a16="http://schemas.microsoft.com/office/drawing/2014/main" id="{E2E8E277-C2ED-2577-6142-B1C599CC99B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411983" y="6291753"/>
            <a:ext cx="7985760" cy="33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cap="all" spc="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55DF0585-5DFE-7CC7-EFA0-50497569B229}"/>
              </a:ext>
            </a:extLst>
          </p:cNvPr>
          <p:cNvCxnSpPr/>
          <p:nvPr userDrawn="1"/>
        </p:nvCxnSpPr>
        <p:spPr>
          <a:xfrm>
            <a:off x="2210771" y="620395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1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57533B1-F0BB-6CFE-8174-4D03355C6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zöveg helye 10">
            <a:extLst>
              <a:ext uri="{FF2B5EF4-FFF2-40B4-BE49-F238E27FC236}">
                <a16:creationId xmlns:a16="http://schemas.microsoft.com/office/drawing/2014/main" id="{27654B00-1ACA-72E8-4C79-A237BB0FAEA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23900" y="2397612"/>
            <a:ext cx="10744200" cy="1710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Köszönjük a figyelmet!</a:t>
            </a:r>
          </a:p>
        </p:txBody>
      </p:sp>
      <p:sp>
        <p:nvSpPr>
          <p:cNvPr id="12" name="Szöveg helye 10">
            <a:extLst>
              <a:ext uri="{FF2B5EF4-FFF2-40B4-BE49-F238E27FC236}">
                <a16:creationId xmlns:a16="http://schemas.microsoft.com/office/drawing/2014/main" id="{1B1DEF9F-AC4A-3457-057F-560795FA384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23900" y="4301824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13" name="Szöveg helye 10">
            <a:extLst>
              <a:ext uri="{FF2B5EF4-FFF2-40B4-BE49-F238E27FC236}">
                <a16:creationId xmlns:a16="http://schemas.microsoft.com/office/drawing/2014/main" id="{D2769BC2-6B1C-E731-CB6F-BC48B5D77D5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23900" y="5005912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Előadó titulusa</a:t>
            </a:r>
          </a:p>
        </p:txBody>
      </p:sp>
      <p:sp>
        <p:nvSpPr>
          <p:cNvPr id="14" name="Szöveg helye 10">
            <a:extLst>
              <a:ext uri="{FF2B5EF4-FFF2-40B4-BE49-F238E27FC236}">
                <a16:creationId xmlns:a16="http://schemas.microsoft.com/office/drawing/2014/main" id="{A35D0690-9E41-0FD7-2C21-CAE7926EAC5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23900" y="5705856"/>
            <a:ext cx="10744200" cy="649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pPr lvl="0"/>
            <a:r>
              <a:rPr lang="hu-HU" dirty="0"/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4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6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1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3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8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8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51" r:id="rId15"/>
    <p:sldLayoutId id="2147483652" r:id="rId16"/>
    <p:sldLayoutId id="2147483654" r:id="rId17"/>
    <p:sldLayoutId id="2147483653" r:id="rId18"/>
    <p:sldLayoutId id="2147483655" r:id="rId19"/>
    <p:sldLayoutId id="2147483656" r:id="rId20"/>
    <p:sldLayoutId id="2147483657" r:id="rId21"/>
    <p:sldLayoutId id="2147483660" r:id="rId22"/>
    <p:sldLayoutId id="214748365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2A7E8302-AC9C-A66D-07A6-1A5B9DE4A49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23900" y="2529354"/>
            <a:ext cx="8058150" cy="1065064"/>
          </a:xfrm>
        </p:spPr>
        <p:txBody>
          <a:bodyPr>
            <a:noAutofit/>
          </a:bodyPr>
          <a:lstStyle/>
          <a:p>
            <a:r>
              <a:rPr lang="hu-HU" sz="3300" dirty="0"/>
              <a:t>Hibamód- és hatáselemzés</a:t>
            </a:r>
          </a:p>
          <a:p>
            <a:r>
              <a:rPr lang="hu-HU" sz="3300" dirty="0"/>
              <a:t>a dokumentumleírásban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A0576B3-4A8D-B0CB-EE63-AE28551463E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3900" y="3996404"/>
            <a:ext cx="10744200" cy="891112"/>
          </a:xfrm>
        </p:spPr>
        <p:txBody>
          <a:bodyPr/>
          <a:lstStyle/>
          <a:p>
            <a:r>
              <a:rPr lang="hu-HU" dirty="0"/>
              <a:t>Boda Gáborné Dr. Köntös Nelli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B3461CE-3807-2ADD-A4F6-83F5C4B6A2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3900" y="4562904"/>
            <a:ext cx="10744200" cy="649224"/>
          </a:xfrm>
        </p:spPr>
        <p:txBody>
          <a:bodyPr/>
          <a:lstStyle/>
          <a:p>
            <a:r>
              <a:rPr lang="hu-HU" dirty="0"/>
              <a:t>ELTE BTK KITI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AD8B80AF-C083-C9ED-7D4F-EC1393814896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/>
          </a:bodyPr>
          <a:lstStyle/>
          <a:p>
            <a:r>
              <a:rPr lang="hu-HU" dirty="0"/>
              <a:t>Valóságos könyvtár – könyvtári valóság VI. 2023. november 28–29.</a:t>
            </a:r>
          </a:p>
        </p:txBody>
      </p:sp>
    </p:spTree>
    <p:extLst>
      <p:ext uri="{BB962C8B-B14F-4D97-AF65-F5344CB8AC3E}">
        <p14:creationId xmlns:p14="http://schemas.microsoft.com/office/powerpoint/2010/main" val="202028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6DF8CEAC-64AD-6B9A-2428-4B2C74682ED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sz="3200" dirty="0"/>
              <a:t>A hibamód relatív kockázatának kiszámítása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71069AF5-7A88-E10C-B00C-ECF9BDA76AF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2" y="1582987"/>
            <a:ext cx="5553720" cy="3757937"/>
          </a:xfrm>
        </p:spPr>
        <p:txBody>
          <a:bodyPr>
            <a:normAutofit/>
          </a:bodyPr>
          <a:lstStyle/>
          <a:p>
            <a:r>
              <a:rPr lang="hu-HU" sz="2000" b="1" dirty="0" err="1"/>
              <a:t>Risk</a:t>
            </a:r>
            <a:r>
              <a:rPr lang="hu-HU" sz="2000" b="1" dirty="0"/>
              <a:t> </a:t>
            </a:r>
            <a:r>
              <a:rPr lang="hu-HU" sz="2000" b="1" dirty="0" err="1"/>
              <a:t>Priority</a:t>
            </a:r>
            <a:r>
              <a:rPr lang="hu-HU" sz="2000" b="1" dirty="0"/>
              <a:t> </a:t>
            </a:r>
            <a:r>
              <a:rPr lang="hu-HU" sz="2000" b="1" dirty="0" err="1"/>
              <a:t>Number</a:t>
            </a:r>
            <a:r>
              <a:rPr lang="hu-HU" sz="2000" b="1" dirty="0"/>
              <a:t> (RPN)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RPN 125 – 420: további ellenőrzés szükséges</a:t>
            </a:r>
          </a:p>
          <a:p>
            <a:endParaRPr lang="hu-H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RPN ˃ 420: beavatkozás szükséges</a:t>
            </a:r>
          </a:p>
          <a:p>
            <a:endParaRPr lang="hu-HU" sz="2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0824E5-61A1-935E-5C33-F965DEBAF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5B8F17B5-AD1D-49C5-B603-F173E8EFC9C0}"/>
              </a:ext>
            </a:extLst>
          </p:cNvPr>
          <p:cNvSpPr/>
          <p:nvPr/>
        </p:nvSpPr>
        <p:spPr>
          <a:xfrm>
            <a:off x="838198" y="2567407"/>
            <a:ext cx="5553723" cy="7723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C7692ED-A292-4233-953D-F598A11FEE1A}"/>
              </a:ext>
            </a:extLst>
          </p:cNvPr>
          <p:cNvSpPr txBox="1"/>
          <p:nvPr/>
        </p:nvSpPr>
        <p:spPr>
          <a:xfrm>
            <a:off x="1006475" y="2753350"/>
            <a:ext cx="5553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RPN = </a:t>
            </a:r>
            <a:r>
              <a:rPr lang="hu-HU" sz="2200" dirty="0" err="1"/>
              <a:t>Sev</a:t>
            </a:r>
            <a:r>
              <a:rPr lang="hu-HU" sz="2200" dirty="0"/>
              <a:t>. (0–10) x </a:t>
            </a:r>
            <a:r>
              <a:rPr lang="hu-HU" sz="2200" dirty="0" err="1"/>
              <a:t>Occ</a:t>
            </a:r>
            <a:r>
              <a:rPr lang="hu-HU" sz="2200" dirty="0"/>
              <a:t>. (0–10) x </a:t>
            </a:r>
            <a:r>
              <a:rPr lang="hu-HU" sz="2200" dirty="0" err="1"/>
              <a:t>Det</a:t>
            </a:r>
            <a:r>
              <a:rPr lang="hu-HU" sz="2200" dirty="0"/>
              <a:t>. (0–10)</a:t>
            </a:r>
          </a:p>
          <a:p>
            <a:endParaRPr lang="hu-HU" sz="22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20A5E02-1FC1-484F-A1B2-65B3CA04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715" y="1402704"/>
            <a:ext cx="5184000" cy="42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8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2">
            <a:extLst>
              <a:ext uri="{FF2B5EF4-FFF2-40B4-BE49-F238E27FC236}">
                <a16:creationId xmlns:a16="http://schemas.microsoft.com/office/drawing/2014/main" id="{71069AF5-7A88-E10C-B00C-ECF9BDA76AF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2" y="1582987"/>
            <a:ext cx="4269123" cy="4249642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ProQuest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(2017)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Lektorálás helyett </a:t>
            </a:r>
            <a:r>
              <a:rPr lang="hu-HU" sz="2000" b="1" dirty="0">
                <a:solidFill>
                  <a:prstClr val="black"/>
                </a:solidFill>
              </a:rPr>
              <a:t>PFMEA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Lehetséges hibamódok azonosítása a MARC mezőkben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Hibamódok súlyosságának meghatározása (</a:t>
            </a:r>
            <a:r>
              <a:rPr lang="hu-HU" sz="2000" dirty="0" err="1">
                <a:solidFill>
                  <a:prstClr val="black"/>
                </a:solidFill>
              </a:rPr>
              <a:t>Severity</a:t>
            </a:r>
            <a:r>
              <a:rPr lang="hu-HU" sz="2000" dirty="0">
                <a:solidFill>
                  <a:prstClr val="black"/>
                </a:solidFill>
              </a:rPr>
              <a:t> – S)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 hibák okainak beazonosítása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A hibák előfordulásának gyakorisága (</a:t>
            </a:r>
            <a:r>
              <a:rPr lang="hu-HU" sz="2000" dirty="0" err="1">
                <a:solidFill>
                  <a:prstClr val="black"/>
                </a:solidFill>
              </a:rPr>
              <a:t>Occurance</a:t>
            </a:r>
            <a:r>
              <a:rPr lang="hu-HU" sz="2000" dirty="0">
                <a:solidFill>
                  <a:prstClr val="black"/>
                </a:solidFill>
              </a:rPr>
              <a:t> – O)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 hibák észlelhetőségének pontozása (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Detectability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– D)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MARC 111 = RPN 324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0824E5-61A1-935E-5C33-F965DEBAF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E1B9ED7-FE53-3E7D-BA99-556A611F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037" y="399199"/>
            <a:ext cx="4625005" cy="305826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32ABD0DB-93D5-ED50-7051-95F7A2668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259" y="1582987"/>
            <a:ext cx="3353025" cy="38077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6BA460FE-918F-905D-8CC0-47F01B4D9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964" y="2547985"/>
            <a:ext cx="3643872" cy="34290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E31E57B1-7DD5-FD4E-29E4-717E3B7C6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450" y="3718934"/>
            <a:ext cx="3353025" cy="2221594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0B9451DD-F6D6-414B-8867-7F617F9EB0F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 lnSpcReduction="10000"/>
          </a:bodyPr>
          <a:lstStyle/>
          <a:p>
            <a:r>
              <a:rPr lang="hu-HU" sz="3200" dirty="0"/>
              <a:t>FMEA a gyakorlatban</a:t>
            </a:r>
          </a:p>
        </p:txBody>
      </p:sp>
    </p:spTree>
    <p:extLst>
      <p:ext uri="{BB962C8B-B14F-4D97-AF65-F5344CB8AC3E}">
        <p14:creationId xmlns:p14="http://schemas.microsoft.com/office/powerpoint/2010/main" val="307749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6DF8CEAC-64AD-6B9A-2428-4B2C74682ED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486FC96-BD55-40FB-0715-71A371E4CF09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hu-HU" dirty="0"/>
              <a:t>Boda Gáborné Dr. Köntös Nelli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0824E5-61A1-935E-5C33-F965DEBAF866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FB8A6D7D-1A45-5EFC-2BA5-21420CDB6EF0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430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6DF8CEAC-64AD-6B9A-2428-4B2C74682ED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hu-HU" sz="3200" dirty="0"/>
              <a:t>Hiteles és pontos leírások – megbízható szolgáltatások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71069AF5-7A88-E10C-B00C-ECF9BDA76AF7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Garamond" panose="02020404030301010803" pitchFamily="18" charset="0"/>
              <a:buChar char="♦"/>
            </a:pPr>
            <a:r>
              <a:rPr lang="hu-HU" sz="2000" dirty="0"/>
              <a:t>Szabványok, szabályzatok, ajánlások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Garamond" panose="02020404030301010803" pitchFamily="18" charset="0"/>
              <a:buChar char="♦"/>
            </a:pPr>
            <a:r>
              <a:rPr lang="hu-HU" sz="2000" dirty="0"/>
              <a:t>Bibliográfiai és besorolási adatcsere formátumok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Garamond" panose="02020404030301010803" pitchFamily="18" charset="0"/>
              <a:buChar char="♦"/>
            </a:pPr>
            <a:r>
              <a:rPr lang="hu-HU" sz="2000" dirty="0"/>
              <a:t>Együttműködés, kooperáció az érintettekkel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0824E5-61A1-935E-5C33-F965DEBAF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C54FBBD-3AB8-A07D-24D6-F786ADF89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5167"/>
          <a:stretch/>
        </p:blipFill>
        <p:spPr>
          <a:xfrm>
            <a:off x="371667" y="3667472"/>
            <a:ext cx="5126185" cy="244933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C448772-4D73-5DC8-9DCD-DC132A054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62" y="1590002"/>
            <a:ext cx="5148000" cy="190252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564AE2C-2C28-C0AC-2350-CC6885418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082" y="1590002"/>
            <a:ext cx="2238161" cy="313266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15A0BC1E-1900-7E0D-9BC3-882E98CA3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483" y="2932044"/>
            <a:ext cx="2238161" cy="270417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333CEE19-D12F-8F6A-D9F5-FAD7CC8B7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018" y="3492525"/>
            <a:ext cx="3973689" cy="21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0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6DF8CEAC-64AD-6B9A-2428-4B2C74682ED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hu-HU" sz="3200" dirty="0"/>
              <a:t>Hibák és következményeik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71069AF5-7A88-E10C-B00C-ECF9BDA76AF7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Hibásan feltüntetett adatelemek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Szabályok félreértelmezése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Nevek átírásának hibái (</a:t>
            </a:r>
            <a:r>
              <a:rPr lang="hu-HU" sz="2000" dirty="0" err="1">
                <a:solidFill>
                  <a:prstClr val="black"/>
                </a:solidFill>
              </a:rPr>
              <a:t>transzszkripció</a:t>
            </a:r>
            <a:r>
              <a:rPr lang="hu-HU" sz="2000" dirty="0">
                <a:solidFill>
                  <a:prstClr val="black"/>
                </a:solidFill>
              </a:rPr>
              <a:t>, </a:t>
            </a:r>
            <a:r>
              <a:rPr lang="hu-HU" sz="2000" dirty="0" err="1">
                <a:solidFill>
                  <a:prstClr val="black"/>
                </a:solidFill>
              </a:rPr>
              <a:t>transzliteráció</a:t>
            </a:r>
            <a:r>
              <a:rPr lang="hu-HU" sz="2000" dirty="0">
                <a:solidFill>
                  <a:prstClr val="black"/>
                </a:solidFill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Rövidítések következetlen jelölése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Kihagyás jelölése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Hibásan megszerkesztett hozzáférési pontok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Elütések, elgépelések, tipográfiai hibák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0824E5-61A1-935E-5C33-F965DEBAF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1793A572-973A-7187-C5F1-D26FCC14D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3981"/>
              </p:ext>
            </p:extLst>
          </p:nvPr>
        </p:nvGraphicFramePr>
        <p:xfrm>
          <a:off x="5642180" y="1273445"/>
          <a:ext cx="6293296" cy="170598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15046">
                  <a:extLst>
                    <a:ext uri="{9D8B030D-6E8A-4147-A177-3AD203B41FA5}">
                      <a16:colId xmlns:a16="http://schemas.microsoft.com/office/drawing/2014/main" val="3041751930"/>
                    </a:ext>
                  </a:extLst>
                </a:gridCol>
                <a:gridCol w="427944">
                  <a:extLst>
                    <a:ext uri="{9D8B030D-6E8A-4147-A177-3AD203B41FA5}">
                      <a16:colId xmlns:a16="http://schemas.microsoft.com/office/drawing/2014/main" val="402868744"/>
                    </a:ext>
                  </a:extLst>
                </a:gridCol>
                <a:gridCol w="4950306">
                  <a:extLst>
                    <a:ext uri="{9D8B030D-6E8A-4147-A177-3AD203B41FA5}">
                      <a16:colId xmlns:a16="http://schemas.microsoft.com/office/drawing/2014/main" val="2960224249"/>
                    </a:ext>
                  </a:extLst>
                </a:gridCol>
              </a:tblGrid>
              <a:tr h="243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1. rekord</a:t>
                      </a:r>
                      <a:endParaRPr lang="hu-HU" sz="140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$a</a:t>
                      </a:r>
                      <a:endParaRPr lang="hu-HU" sz="140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 </a:t>
                      </a:r>
                      <a:r>
                        <a:rPr lang="hu-HU" sz="1400" b="0" kern="100" dirty="0">
                          <a:effectLst/>
                        </a:rPr>
                        <a:t>/ $</a:t>
                      </a:r>
                      <a:r>
                        <a:rPr lang="hu-HU" sz="1400" b="0" kern="100" dirty="0" err="1">
                          <a:effectLst/>
                        </a:rPr>
                        <a:t>cBiró</a:t>
                      </a:r>
                      <a:r>
                        <a:rPr lang="hu-HU" sz="1400" b="0" kern="100" dirty="0">
                          <a:effectLst/>
                        </a:rPr>
                        <a:t> [</a:t>
                      </a:r>
                      <a:r>
                        <a:rPr lang="hu-HU" sz="1400" b="0" kern="100" dirty="0" err="1">
                          <a:effectLst/>
                        </a:rPr>
                        <a:t>et</a:t>
                      </a:r>
                      <a:r>
                        <a:rPr lang="hu-HU" sz="1400" b="0" kern="100" dirty="0">
                          <a:effectLst/>
                        </a:rPr>
                        <a:t> </a:t>
                      </a:r>
                      <a:r>
                        <a:rPr lang="hu-HU" sz="1400" b="0" kern="100" dirty="0" err="1">
                          <a:effectLst/>
                        </a:rPr>
                        <a:t>al</a:t>
                      </a:r>
                      <a:r>
                        <a:rPr lang="hu-HU" sz="1400" b="0" kern="100" dirty="0">
                          <a:effectLst/>
                        </a:rPr>
                        <a:t>.] ; szerk. Pesti Miklós</a:t>
                      </a:r>
                      <a:endParaRPr lang="hu-HU" sz="1400" b="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0124201"/>
                  </a:ext>
                </a:extLst>
              </a:tr>
              <a:tr h="243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>
                          <a:effectLst/>
                        </a:rPr>
                        <a:t>2. rekord</a:t>
                      </a:r>
                      <a:endParaRPr lang="hu-HU" sz="1400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$b</a:t>
                      </a:r>
                      <a:endParaRPr lang="hu-HU" sz="14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>
                          <a:effectLst/>
                        </a:rPr>
                        <a:t> / $cBiró Sándor, Hornok László [et al.] ; szerk. Pesti Miklós</a:t>
                      </a:r>
                      <a:endParaRPr lang="hu-HU" sz="1400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046884"/>
                  </a:ext>
                </a:extLst>
              </a:tr>
              <a:tr h="243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3. rekord</a:t>
                      </a:r>
                      <a:endParaRPr lang="hu-HU" sz="140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$c</a:t>
                      </a:r>
                      <a:endParaRPr lang="hu-HU" sz="14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>
                          <a:effectLst/>
                        </a:rPr>
                        <a:t> / $cBiró [et al.] ; szerk. Pesti Miklós.</a:t>
                      </a:r>
                      <a:endParaRPr lang="hu-HU" sz="1400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5978194"/>
                  </a:ext>
                </a:extLst>
              </a:tr>
              <a:tr h="243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>
                          <a:effectLst/>
                        </a:rPr>
                        <a:t>4. rekord</a:t>
                      </a:r>
                      <a:endParaRPr lang="hu-HU" sz="1400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$d</a:t>
                      </a:r>
                      <a:endParaRPr lang="hu-HU" sz="14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>
                          <a:effectLst/>
                        </a:rPr>
                        <a:t> / $cBiró et al. ; szerk. Pesti Miklós</a:t>
                      </a:r>
                      <a:endParaRPr lang="hu-HU" sz="1400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3923701"/>
                  </a:ext>
                </a:extLst>
              </a:tr>
              <a:tr h="243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>
                          <a:effectLst/>
                        </a:rPr>
                        <a:t>5. rekord</a:t>
                      </a:r>
                      <a:endParaRPr lang="hu-HU" sz="1400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$a</a:t>
                      </a:r>
                      <a:endParaRPr lang="hu-HU" sz="14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 / $</a:t>
                      </a:r>
                      <a:r>
                        <a:rPr lang="hu-HU" sz="1400" kern="100" dirty="0" err="1">
                          <a:effectLst/>
                        </a:rPr>
                        <a:t>cBiró</a:t>
                      </a:r>
                      <a:r>
                        <a:rPr lang="hu-HU" sz="1400" kern="100" dirty="0">
                          <a:effectLst/>
                        </a:rPr>
                        <a:t> [</a:t>
                      </a:r>
                      <a:r>
                        <a:rPr lang="hu-HU" sz="1400" kern="100" dirty="0" err="1">
                          <a:effectLst/>
                        </a:rPr>
                        <a:t>et</a:t>
                      </a:r>
                      <a:r>
                        <a:rPr lang="hu-HU" sz="1400" kern="100" dirty="0">
                          <a:effectLst/>
                        </a:rPr>
                        <a:t> </a:t>
                      </a:r>
                      <a:r>
                        <a:rPr lang="hu-HU" sz="1400" kern="100" dirty="0" err="1">
                          <a:effectLst/>
                        </a:rPr>
                        <a:t>al</a:t>
                      </a:r>
                      <a:r>
                        <a:rPr lang="hu-HU" sz="1400" kern="100" dirty="0">
                          <a:effectLst/>
                        </a:rPr>
                        <a:t>.] ; szerk. Pesti Miklós</a:t>
                      </a:r>
                      <a:endParaRPr lang="hu-HU" sz="140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835874"/>
                  </a:ext>
                </a:extLst>
              </a:tr>
              <a:tr h="243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>
                          <a:effectLst/>
                        </a:rPr>
                        <a:t>6. rekord</a:t>
                      </a:r>
                      <a:endParaRPr lang="hu-HU" sz="1400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$a</a:t>
                      </a:r>
                      <a:endParaRPr lang="hu-HU" sz="14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 / $</a:t>
                      </a:r>
                      <a:r>
                        <a:rPr lang="hu-HU" sz="1400" kern="100" dirty="0" err="1">
                          <a:effectLst/>
                        </a:rPr>
                        <a:t>cBíró</a:t>
                      </a:r>
                      <a:r>
                        <a:rPr lang="hu-HU" sz="1400" kern="100" dirty="0">
                          <a:effectLst/>
                        </a:rPr>
                        <a:t> [</a:t>
                      </a:r>
                      <a:r>
                        <a:rPr lang="hu-HU" sz="1400" kern="100" dirty="0" err="1">
                          <a:effectLst/>
                        </a:rPr>
                        <a:t>et</a:t>
                      </a:r>
                      <a:r>
                        <a:rPr lang="hu-HU" sz="1400" kern="100" dirty="0">
                          <a:effectLst/>
                        </a:rPr>
                        <a:t> </a:t>
                      </a:r>
                      <a:r>
                        <a:rPr lang="hu-HU" sz="1400" kern="100" dirty="0" err="1">
                          <a:effectLst/>
                        </a:rPr>
                        <a:t>al</a:t>
                      </a:r>
                      <a:r>
                        <a:rPr lang="hu-HU" sz="1400" kern="100" dirty="0">
                          <a:effectLst/>
                        </a:rPr>
                        <a:t>.] ; szerk. Pesti Miklós</a:t>
                      </a:r>
                      <a:endParaRPr lang="hu-HU" sz="140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3886401"/>
                  </a:ext>
                </a:extLst>
              </a:tr>
              <a:tr h="243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>
                          <a:effectLst/>
                        </a:rPr>
                        <a:t>7. rekord</a:t>
                      </a:r>
                      <a:endParaRPr lang="hu-HU" sz="1400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b="1" kern="100" dirty="0">
                          <a:effectLst/>
                        </a:rPr>
                        <a:t>$e</a:t>
                      </a:r>
                      <a:endParaRPr lang="hu-HU" sz="14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400" kern="100" dirty="0">
                          <a:effectLst/>
                        </a:rPr>
                        <a:t> / $</a:t>
                      </a:r>
                      <a:r>
                        <a:rPr lang="hu-HU" sz="1400" kern="100" dirty="0" err="1">
                          <a:effectLst/>
                        </a:rPr>
                        <a:t>cBiró</a:t>
                      </a:r>
                      <a:r>
                        <a:rPr lang="hu-HU" sz="1400" kern="100" dirty="0">
                          <a:effectLst/>
                        </a:rPr>
                        <a:t> [Sándor] </a:t>
                      </a:r>
                      <a:r>
                        <a:rPr lang="hu-HU" sz="1400" kern="100" dirty="0" err="1">
                          <a:effectLst/>
                        </a:rPr>
                        <a:t>et</a:t>
                      </a:r>
                      <a:r>
                        <a:rPr lang="hu-HU" sz="1400" kern="100" dirty="0">
                          <a:effectLst/>
                        </a:rPr>
                        <a:t> </a:t>
                      </a:r>
                      <a:r>
                        <a:rPr lang="hu-HU" sz="1400" kern="100" dirty="0" err="1">
                          <a:effectLst/>
                        </a:rPr>
                        <a:t>al</a:t>
                      </a:r>
                      <a:r>
                        <a:rPr lang="hu-HU" sz="1400" kern="100" dirty="0">
                          <a:effectLst/>
                        </a:rPr>
                        <a:t>. ; szerk. Pesti Miklós</a:t>
                      </a:r>
                      <a:endParaRPr lang="hu-HU" sz="140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6385066"/>
                  </a:ext>
                </a:extLst>
              </a:tr>
            </a:tbl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73431F13-E89A-4C6C-DF3E-6AA46B8F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180" y="3097330"/>
            <a:ext cx="2675467" cy="285522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5BDD66D-BDE8-7C99-7419-B4B11C80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17"/>
          <a:stretch/>
        </p:blipFill>
        <p:spPr>
          <a:xfrm>
            <a:off x="8497990" y="3607247"/>
            <a:ext cx="3456000" cy="17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áblázat helye 6">
            <a:extLst>
              <a:ext uri="{FF2B5EF4-FFF2-40B4-BE49-F238E27FC236}">
                <a16:creationId xmlns:a16="http://schemas.microsoft.com/office/drawing/2014/main" id="{3CE7C498-52FA-48C2-CD9A-60E01356DCA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7A215F4E-6EDC-DC9C-4CD2-C63379A48427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75544D20-F2AE-0D68-197A-D2AC23456B1B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2A9E42E-1196-40B0-D149-A7421695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60" y="146756"/>
            <a:ext cx="10842925" cy="5852233"/>
          </a:xfrm>
          <a:prstGeom prst="rect">
            <a:avLst/>
          </a:prstGeom>
        </p:spPr>
      </p:pic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D5A5CDB1-B0D1-CAE8-8697-89F16E1685A3}"/>
              </a:ext>
            </a:extLst>
          </p:cNvPr>
          <p:cNvCxnSpPr>
            <a:cxnSpLocks/>
          </p:cNvCxnSpPr>
          <p:nvPr/>
        </p:nvCxnSpPr>
        <p:spPr>
          <a:xfrm>
            <a:off x="838201" y="2649361"/>
            <a:ext cx="106594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844B1AB0-FAB4-4C6D-B05D-8C343D8513F4}"/>
              </a:ext>
            </a:extLst>
          </p:cNvPr>
          <p:cNvCxnSpPr>
            <a:cxnSpLocks/>
          </p:cNvCxnSpPr>
          <p:nvPr/>
        </p:nvCxnSpPr>
        <p:spPr>
          <a:xfrm>
            <a:off x="838201" y="4490862"/>
            <a:ext cx="106594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ép 1">
            <a:extLst>
              <a:ext uri="{FF2B5EF4-FFF2-40B4-BE49-F238E27FC236}">
                <a16:creationId xmlns:a16="http://schemas.microsoft.com/office/drawing/2014/main" id="{3E4C94ED-3B8D-46A4-419F-9463AEFE9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68" b="6966"/>
          <a:stretch/>
        </p:blipFill>
        <p:spPr>
          <a:xfrm>
            <a:off x="6618281" y="4667003"/>
            <a:ext cx="4862770" cy="1235034"/>
          </a:xfrm>
          <a:custGeom>
            <a:avLst/>
            <a:gdLst>
              <a:gd name="connsiteX0" fmla="*/ 0 w 4862770"/>
              <a:gd name="connsiteY0" fmla="*/ 0 h 1235034"/>
              <a:gd name="connsiteX1" fmla="*/ 540308 w 4862770"/>
              <a:gd name="connsiteY1" fmla="*/ 0 h 1235034"/>
              <a:gd name="connsiteX2" fmla="*/ 1080616 w 4862770"/>
              <a:gd name="connsiteY2" fmla="*/ 0 h 1235034"/>
              <a:gd name="connsiteX3" fmla="*/ 1669551 w 4862770"/>
              <a:gd name="connsiteY3" fmla="*/ 0 h 1235034"/>
              <a:gd name="connsiteX4" fmla="*/ 2161231 w 4862770"/>
              <a:gd name="connsiteY4" fmla="*/ 0 h 1235034"/>
              <a:gd name="connsiteX5" fmla="*/ 2798794 w 4862770"/>
              <a:gd name="connsiteY5" fmla="*/ 0 h 1235034"/>
              <a:gd name="connsiteX6" fmla="*/ 3339102 w 4862770"/>
              <a:gd name="connsiteY6" fmla="*/ 0 h 1235034"/>
              <a:gd name="connsiteX7" fmla="*/ 3928038 w 4862770"/>
              <a:gd name="connsiteY7" fmla="*/ 0 h 1235034"/>
              <a:gd name="connsiteX8" fmla="*/ 4371090 w 4862770"/>
              <a:gd name="connsiteY8" fmla="*/ 0 h 1235034"/>
              <a:gd name="connsiteX9" fmla="*/ 4862770 w 4862770"/>
              <a:gd name="connsiteY9" fmla="*/ 0 h 1235034"/>
              <a:gd name="connsiteX10" fmla="*/ 4862770 w 4862770"/>
              <a:gd name="connsiteY10" fmla="*/ 386977 h 1235034"/>
              <a:gd name="connsiteX11" fmla="*/ 4862770 w 4862770"/>
              <a:gd name="connsiteY11" fmla="*/ 773955 h 1235034"/>
              <a:gd name="connsiteX12" fmla="*/ 4862770 w 4862770"/>
              <a:gd name="connsiteY12" fmla="*/ 1235034 h 1235034"/>
              <a:gd name="connsiteX13" fmla="*/ 4419718 w 4862770"/>
              <a:gd name="connsiteY13" fmla="*/ 1235034 h 1235034"/>
              <a:gd name="connsiteX14" fmla="*/ 3928038 w 4862770"/>
              <a:gd name="connsiteY14" fmla="*/ 1235034 h 1235034"/>
              <a:gd name="connsiteX15" fmla="*/ 3387730 w 4862770"/>
              <a:gd name="connsiteY15" fmla="*/ 1235034 h 1235034"/>
              <a:gd name="connsiteX16" fmla="*/ 2993305 w 4862770"/>
              <a:gd name="connsiteY16" fmla="*/ 1235034 h 1235034"/>
              <a:gd name="connsiteX17" fmla="*/ 2355742 w 4862770"/>
              <a:gd name="connsiteY17" fmla="*/ 1235034 h 1235034"/>
              <a:gd name="connsiteX18" fmla="*/ 1718179 w 4862770"/>
              <a:gd name="connsiteY18" fmla="*/ 1235034 h 1235034"/>
              <a:gd name="connsiteX19" fmla="*/ 1177871 w 4862770"/>
              <a:gd name="connsiteY19" fmla="*/ 1235034 h 1235034"/>
              <a:gd name="connsiteX20" fmla="*/ 783446 w 4862770"/>
              <a:gd name="connsiteY20" fmla="*/ 1235034 h 1235034"/>
              <a:gd name="connsiteX21" fmla="*/ 0 w 4862770"/>
              <a:gd name="connsiteY21" fmla="*/ 1235034 h 1235034"/>
              <a:gd name="connsiteX22" fmla="*/ 0 w 4862770"/>
              <a:gd name="connsiteY22" fmla="*/ 848057 h 1235034"/>
              <a:gd name="connsiteX23" fmla="*/ 0 w 4862770"/>
              <a:gd name="connsiteY23" fmla="*/ 424028 h 1235034"/>
              <a:gd name="connsiteX24" fmla="*/ 0 w 4862770"/>
              <a:gd name="connsiteY24" fmla="*/ 0 h 12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62770" h="1235034" fill="none" extrusionOk="0">
                <a:moveTo>
                  <a:pt x="0" y="0"/>
                </a:moveTo>
                <a:cubicBezTo>
                  <a:pt x="215088" y="-25926"/>
                  <a:pt x="298230" y="60724"/>
                  <a:pt x="540308" y="0"/>
                </a:cubicBezTo>
                <a:cubicBezTo>
                  <a:pt x="782386" y="-60724"/>
                  <a:pt x="831025" y="42341"/>
                  <a:pt x="1080616" y="0"/>
                </a:cubicBezTo>
                <a:cubicBezTo>
                  <a:pt x="1330207" y="-42341"/>
                  <a:pt x="1472836" y="53789"/>
                  <a:pt x="1669551" y="0"/>
                </a:cubicBezTo>
                <a:cubicBezTo>
                  <a:pt x="1866267" y="-53789"/>
                  <a:pt x="2056853" y="51553"/>
                  <a:pt x="2161231" y="0"/>
                </a:cubicBezTo>
                <a:cubicBezTo>
                  <a:pt x="2265609" y="-51553"/>
                  <a:pt x="2506023" y="29848"/>
                  <a:pt x="2798794" y="0"/>
                </a:cubicBezTo>
                <a:cubicBezTo>
                  <a:pt x="3091565" y="-29848"/>
                  <a:pt x="3190471" y="17876"/>
                  <a:pt x="3339102" y="0"/>
                </a:cubicBezTo>
                <a:cubicBezTo>
                  <a:pt x="3487733" y="-17876"/>
                  <a:pt x="3650110" y="12903"/>
                  <a:pt x="3928038" y="0"/>
                </a:cubicBezTo>
                <a:cubicBezTo>
                  <a:pt x="4205966" y="-12903"/>
                  <a:pt x="4151167" y="48308"/>
                  <a:pt x="4371090" y="0"/>
                </a:cubicBezTo>
                <a:cubicBezTo>
                  <a:pt x="4591013" y="-48308"/>
                  <a:pt x="4669293" y="56350"/>
                  <a:pt x="4862770" y="0"/>
                </a:cubicBezTo>
                <a:cubicBezTo>
                  <a:pt x="4889602" y="113114"/>
                  <a:pt x="4858781" y="209332"/>
                  <a:pt x="4862770" y="386977"/>
                </a:cubicBezTo>
                <a:cubicBezTo>
                  <a:pt x="4866759" y="564622"/>
                  <a:pt x="4834880" y="687768"/>
                  <a:pt x="4862770" y="773955"/>
                </a:cubicBezTo>
                <a:cubicBezTo>
                  <a:pt x="4890660" y="860142"/>
                  <a:pt x="4848585" y="1014770"/>
                  <a:pt x="4862770" y="1235034"/>
                </a:cubicBezTo>
                <a:cubicBezTo>
                  <a:pt x="4657174" y="1275091"/>
                  <a:pt x="4628093" y="1213291"/>
                  <a:pt x="4419718" y="1235034"/>
                </a:cubicBezTo>
                <a:cubicBezTo>
                  <a:pt x="4211343" y="1256777"/>
                  <a:pt x="4074976" y="1200948"/>
                  <a:pt x="3928038" y="1235034"/>
                </a:cubicBezTo>
                <a:cubicBezTo>
                  <a:pt x="3781100" y="1269120"/>
                  <a:pt x="3646218" y="1203564"/>
                  <a:pt x="3387730" y="1235034"/>
                </a:cubicBezTo>
                <a:cubicBezTo>
                  <a:pt x="3129242" y="1266504"/>
                  <a:pt x="3190427" y="1223122"/>
                  <a:pt x="2993305" y="1235034"/>
                </a:cubicBezTo>
                <a:cubicBezTo>
                  <a:pt x="2796184" y="1246946"/>
                  <a:pt x="2584373" y="1201979"/>
                  <a:pt x="2355742" y="1235034"/>
                </a:cubicBezTo>
                <a:cubicBezTo>
                  <a:pt x="2127111" y="1268089"/>
                  <a:pt x="1964321" y="1201642"/>
                  <a:pt x="1718179" y="1235034"/>
                </a:cubicBezTo>
                <a:cubicBezTo>
                  <a:pt x="1472037" y="1268426"/>
                  <a:pt x="1316942" y="1192811"/>
                  <a:pt x="1177871" y="1235034"/>
                </a:cubicBezTo>
                <a:cubicBezTo>
                  <a:pt x="1038800" y="1277257"/>
                  <a:pt x="897697" y="1203062"/>
                  <a:pt x="783446" y="1235034"/>
                </a:cubicBezTo>
                <a:cubicBezTo>
                  <a:pt x="669196" y="1267006"/>
                  <a:pt x="267946" y="1164932"/>
                  <a:pt x="0" y="1235034"/>
                </a:cubicBezTo>
                <a:cubicBezTo>
                  <a:pt x="-9361" y="1061834"/>
                  <a:pt x="27722" y="961506"/>
                  <a:pt x="0" y="848057"/>
                </a:cubicBezTo>
                <a:cubicBezTo>
                  <a:pt x="-27722" y="734608"/>
                  <a:pt x="34843" y="601999"/>
                  <a:pt x="0" y="424028"/>
                </a:cubicBezTo>
                <a:cubicBezTo>
                  <a:pt x="-34843" y="246057"/>
                  <a:pt x="50218" y="126029"/>
                  <a:pt x="0" y="0"/>
                </a:cubicBezTo>
                <a:close/>
              </a:path>
              <a:path w="4862770" h="1235034" stroke="0" extrusionOk="0">
                <a:moveTo>
                  <a:pt x="0" y="0"/>
                </a:moveTo>
                <a:cubicBezTo>
                  <a:pt x="119019" y="-23643"/>
                  <a:pt x="297180" y="17430"/>
                  <a:pt x="394425" y="0"/>
                </a:cubicBezTo>
                <a:cubicBezTo>
                  <a:pt x="491670" y="-17430"/>
                  <a:pt x="826301" y="51349"/>
                  <a:pt x="934732" y="0"/>
                </a:cubicBezTo>
                <a:cubicBezTo>
                  <a:pt x="1043163" y="-51349"/>
                  <a:pt x="1236510" y="14432"/>
                  <a:pt x="1377785" y="0"/>
                </a:cubicBezTo>
                <a:cubicBezTo>
                  <a:pt x="1519060" y="-14432"/>
                  <a:pt x="1729164" y="55463"/>
                  <a:pt x="1918093" y="0"/>
                </a:cubicBezTo>
                <a:cubicBezTo>
                  <a:pt x="2107022" y="-55463"/>
                  <a:pt x="2276340" y="42775"/>
                  <a:pt x="2458400" y="0"/>
                </a:cubicBezTo>
                <a:cubicBezTo>
                  <a:pt x="2640460" y="-42775"/>
                  <a:pt x="2693411" y="10358"/>
                  <a:pt x="2901453" y="0"/>
                </a:cubicBezTo>
                <a:cubicBezTo>
                  <a:pt x="3109495" y="-10358"/>
                  <a:pt x="3112497" y="5968"/>
                  <a:pt x="3295877" y="0"/>
                </a:cubicBezTo>
                <a:cubicBezTo>
                  <a:pt x="3479257" y="-5968"/>
                  <a:pt x="3664548" y="14654"/>
                  <a:pt x="3787558" y="0"/>
                </a:cubicBezTo>
                <a:cubicBezTo>
                  <a:pt x="3910568" y="-14654"/>
                  <a:pt x="4040500" y="28853"/>
                  <a:pt x="4230610" y="0"/>
                </a:cubicBezTo>
                <a:cubicBezTo>
                  <a:pt x="4420720" y="-28853"/>
                  <a:pt x="4638859" y="18828"/>
                  <a:pt x="4862770" y="0"/>
                </a:cubicBezTo>
                <a:cubicBezTo>
                  <a:pt x="4897032" y="199344"/>
                  <a:pt x="4819856" y="253235"/>
                  <a:pt x="4862770" y="411678"/>
                </a:cubicBezTo>
                <a:cubicBezTo>
                  <a:pt x="4905684" y="570121"/>
                  <a:pt x="4818266" y="655585"/>
                  <a:pt x="4862770" y="835706"/>
                </a:cubicBezTo>
                <a:cubicBezTo>
                  <a:pt x="4907274" y="1015827"/>
                  <a:pt x="4818405" y="1078239"/>
                  <a:pt x="4862770" y="1235034"/>
                </a:cubicBezTo>
                <a:cubicBezTo>
                  <a:pt x="4777349" y="1274970"/>
                  <a:pt x="4558785" y="1229639"/>
                  <a:pt x="4468345" y="1235034"/>
                </a:cubicBezTo>
                <a:cubicBezTo>
                  <a:pt x="4377906" y="1240429"/>
                  <a:pt x="4050826" y="1213321"/>
                  <a:pt x="3928038" y="1235034"/>
                </a:cubicBezTo>
                <a:cubicBezTo>
                  <a:pt x="3805250" y="1256747"/>
                  <a:pt x="3482786" y="1217358"/>
                  <a:pt x="3290474" y="1235034"/>
                </a:cubicBezTo>
                <a:cubicBezTo>
                  <a:pt x="3098162" y="1252710"/>
                  <a:pt x="2862665" y="1203208"/>
                  <a:pt x="2701539" y="1235034"/>
                </a:cubicBezTo>
                <a:cubicBezTo>
                  <a:pt x="2540413" y="1266860"/>
                  <a:pt x="2271834" y="1181954"/>
                  <a:pt x="2063976" y="1235034"/>
                </a:cubicBezTo>
                <a:cubicBezTo>
                  <a:pt x="1856118" y="1288114"/>
                  <a:pt x="1684990" y="1171835"/>
                  <a:pt x="1523668" y="1235034"/>
                </a:cubicBezTo>
                <a:cubicBezTo>
                  <a:pt x="1362346" y="1298233"/>
                  <a:pt x="1139953" y="1169381"/>
                  <a:pt x="934732" y="1235034"/>
                </a:cubicBezTo>
                <a:cubicBezTo>
                  <a:pt x="729511" y="1300687"/>
                  <a:pt x="668849" y="1216149"/>
                  <a:pt x="540308" y="1235034"/>
                </a:cubicBezTo>
                <a:cubicBezTo>
                  <a:pt x="411767" y="1253919"/>
                  <a:pt x="237718" y="1207900"/>
                  <a:pt x="0" y="1235034"/>
                </a:cubicBezTo>
                <a:cubicBezTo>
                  <a:pt x="-42846" y="1054745"/>
                  <a:pt x="40466" y="970013"/>
                  <a:pt x="0" y="798655"/>
                </a:cubicBezTo>
                <a:cubicBezTo>
                  <a:pt x="-40466" y="627297"/>
                  <a:pt x="44617" y="538127"/>
                  <a:pt x="0" y="362277"/>
                </a:cubicBezTo>
                <a:cubicBezTo>
                  <a:pt x="-44617" y="186427"/>
                  <a:pt x="23336" y="126566"/>
                  <a:pt x="0" y="0"/>
                </a:cubicBezTo>
                <a:close/>
              </a:path>
            </a:pathLst>
          </a:custGeom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2529992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485C73F5-9D7A-4A20-9704-813192776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983" y="6042019"/>
            <a:ext cx="2597095" cy="7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helye 3">
            <a:extLst>
              <a:ext uri="{FF2B5EF4-FFF2-40B4-BE49-F238E27FC236}">
                <a16:creationId xmlns:a16="http://schemas.microsoft.com/office/drawing/2014/main" id="{5A352A4B-E0D1-8C47-1F7E-2415A9D52B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96" r="48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Szöveg helye 5">
            <a:extLst>
              <a:ext uri="{FF2B5EF4-FFF2-40B4-BE49-F238E27FC236}">
                <a16:creationId xmlns:a16="http://schemas.microsoft.com/office/drawing/2014/main" id="{6DF8CEAC-64AD-6B9A-2428-4B2C74682ED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hu-HU" sz="3200" dirty="0"/>
              <a:t>Hibamód- és hatáselemzés (</a:t>
            </a:r>
            <a:r>
              <a:rPr lang="hu-HU" sz="3200" dirty="0" err="1"/>
              <a:t>Failure</a:t>
            </a:r>
            <a:r>
              <a:rPr lang="hu-HU" sz="3200" dirty="0"/>
              <a:t> </a:t>
            </a:r>
            <a:r>
              <a:rPr lang="hu-HU" sz="3200" dirty="0" err="1"/>
              <a:t>Mode</a:t>
            </a:r>
            <a:r>
              <a:rPr lang="hu-HU" sz="3200" dirty="0"/>
              <a:t> </a:t>
            </a:r>
            <a:r>
              <a:rPr lang="hu-HU" sz="3200" dirty="0" err="1"/>
              <a:t>Effects</a:t>
            </a:r>
            <a:r>
              <a:rPr lang="hu-HU" sz="3200" dirty="0"/>
              <a:t> </a:t>
            </a:r>
            <a:r>
              <a:rPr lang="hu-HU" sz="3200" dirty="0" err="1"/>
              <a:t>Analysis</a:t>
            </a:r>
            <a:r>
              <a:rPr lang="hu-HU" sz="3200" dirty="0"/>
              <a:t>)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71069AF5-7A88-E10C-B00C-ECF9BDA76AF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2" y="1582987"/>
            <a:ext cx="5188888" cy="375793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Hibamódok azonosítása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 már ismert hibák kezelése</a:t>
            </a:r>
          </a:p>
          <a:p>
            <a:pPr marL="342900" indent="-342900">
              <a:buClr>
                <a:srgbClr val="ED7D31">
                  <a:lumMod val="50000"/>
                </a:srgbClr>
              </a:buClr>
              <a:buFont typeface="Garamond" panose="02020404030301010803" pitchFamily="18" charset="0"/>
              <a:buChar char="♦"/>
              <a:defRPr/>
            </a:pPr>
            <a:r>
              <a:rPr lang="hu-HU" sz="2000" dirty="0">
                <a:solidFill>
                  <a:prstClr val="black"/>
                </a:solidFill>
              </a:rPr>
              <a:t>Megelőző intézkedések megtervezése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Hibák és következmények rangsorolása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A termék-, vagy folyamatjavítási intézkedések priorizálása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Erőforrások célirányos elosztása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dirty="0">
                <a:solidFill>
                  <a:prstClr val="black"/>
                </a:solidFill>
              </a:rPr>
              <a:t>Csapatmunka, </a:t>
            </a:r>
            <a:r>
              <a:rPr lang="hu-HU" sz="2100" dirty="0">
                <a:solidFill>
                  <a:prstClr val="black"/>
                </a:solidFill>
              </a:rPr>
              <a:t>minden szakterület képviseltetni tudja magát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0824E5-61A1-935E-5C33-F965DEBAF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</p:spTree>
    <p:extLst>
      <p:ext uri="{BB962C8B-B14F-4D97-AF65-F5344CB8AC3E}">
        <p14:creationId xmlns:p14="http://schemas.microsoft.com/office/powerpoint/2010/main" val="93657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6DF8CEAC-64AD-6B9A-2428-4B2C74682ED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hu-HU" sz="3600" dirty="0"/>
              <a:t>Az FMEA típusai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71069AF5-7A88-E10C-B00C-ECF9BDA76AF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8200" y="1550031"/>
            <a:ext cx="10515600" cy="4043247"/>
          </a:xfrm>
        </p:spPr>
        <p:txBody>
          <a:bodyPr>
            <a:normAutofit/>
          </a:bodyPr>
          <a:lstStyle/>
          <a:p>
            <a:pPr algn="just"/>
            <a:r>
              <a:rPr lang="hu-HU" sz="2000" kern="100" spc="-1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hu-HU" sz="2000" kern="100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Ko</a:t>
            </a:r>
            <a:r>
              <a:rPr lang="hu-HU" sz="2000" b="1" dirty="0" err="1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nstrukciós</a:t>
            </a:r>
            <a:r>
              <a:rPr lang="hu-HU" sz="2000" b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FMEA:</a:t>
            </a:r>
            <a:r>
              <a:rPr lang="hu-H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tervezés pontatlanságaiból eredő hibák kiküszöbölése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b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Rendszer FMEA:</a:t>
            </a:r>
            <a:r>
              <a:rPr lang="hu-H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rendszerek és alrendszerek elemzésénél alkalmazható, a korai koncepciós és konstrukciós fázisokban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b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Szerviz FMEA:</a:t>
            </a:r>
            <a:r>
              <a:rPr lang="hu-H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 szervizszolgáltatások megfelelőségét és hibáit vizsgálja</a:t>
            </a:r>
          </a:p>
          <a:p>
            <a:pPr marL="342900" indent="-342900">
              <a:buClr>
                <a:srgbClr val="ED7D31">
                  <a:lumMod val="50000"/>
                </a:srgbClr>
              </a:buClr>
              <a:buFont typeface="Garamond" panose="02020404030301010803" pitchFamily="18" charset="0"/>
              <a:buChar char="♦"/>
              <a:defRPr/>
            </a:pPr>
            <a:r>
              <a:rPr lang="hu-HU" sz="2000" b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Üzemeltetési FMEA: </a:t>
            </a:r>
            <a:r>
              <a:rPr lang="hu-H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az üzemeltetési hibalehetőségek feltárása és elkerülése, azok kockázatainak csökkentése</a:t>
            </a:r>
          </a:p>
          <a:p>
            <a:pPr>
              <a:buClr>
                <a:srgbClr val="ED7D31">
                  <a:lumMod val="50000"/>
                </a:srgbClr>
              </a:buClr>
              <a:defRPr/>
            </a:pPr>
            <a:endParaRPr lang="hu-HU" sz="2000" dirty="0">
              <a:solidFill>
                <a:prstClr val="black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>
                  <a:lumMod val="50000"/>
                </a:srgbClr>
              </a:buClr>
              <a:buSzTx/>
              <a:buFont typeface="Garamond" panose="02020404030301010803" pitchFamily="18" charset="0"/>
              <a:buChar char="♦"/>
              <a:tabLst/>
              <a:defRPr/>
            </a:pPr>
            <a:r>
              <a:rPr lang="hu-HU" sz="2000" b="1" dirty="0">
                <a:solidFill>
                  <a:srgbClr val="9933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Folyamat FMEA: </a:t>
            </a:r>
            <a:r>
              <a:rPr lang="hu-H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egy tervezett előállítási folyamat  gyenge</a:t>
            </a:r>
            <a:br>
              <a:rPr lang="hu-H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0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pontjaira irányítja a figyelmet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0824E5-61A1-935E-5C33-F965DEBAF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  <p:pic>
        <p:nvPicPr>
          <p:cNvPr id="8" name="Kép helye 3">
            <a:extLst>
              <a:ext uri="{FF2B5EF4-FFF2-40B4-BE49-F238E27FC236}">
                <a16:creationId xmlns:a16="http://schemas.microsoft.com/office/drawing/2014/main" id="{3DC745C7-E273-C2D3-61A9-6908D0B5AA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96" r="4896"/>
          <a:stretch>
            <a:fillRect/>
          </a:stretch>
        </p:blipFill>
        <p:spPr>
          <a:xfrm>
            <a:off x="9176585" y="4106979"/>
            <a:ext cx="2160298" cy="16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6DF8CEAC-64AD-6B9A-2428-4B2C74682ED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hu-HU" sz="3200" dirty="0"/>
              <a:t>A hibamódok értékelésének szempontjai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71069AF5-7A88-E10C-B00C-ECF9BDA76AF7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>
            <a:normAutofit/>
          </a:bodyPr>
          <a:lstStyle/>
          <a:p>
            <a:r>
              <a:rPr lang="hu-HU" sz="2000" b="1" spc="1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Súlyosság (</a:t>
            </a:r>
            <a:r>
              <a:rPr lang="hu-HU" sz="2000" b="1" spc="1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Severity</a:t>
            </a:r>
            <a:r>
              <a:rPr lang="hu-HU" sz="2000" b="1" spc="1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S)</a:t>
            </a:r>
            <a:endParaRPr lang="hu-HU" sz="2000" b="1" spc="1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000" spc="10" dirty="0">
              <a:solidFill>
                <a:srgbClr val="00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spc="1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Milyen hatással van a hiba a belső vagy külső vevőre?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0824E5-61A1-935E-5C33-F965DEBAF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  <p:graphicFrame>
        <p:nvGraphicFramePr>
          <p:cNvPr id="18" name="Táblázat 17">
            <a:extLst>
              <a:ext uri="{FF2B5EF4-FFF2-40B4-BE49-F238E27FC236}">
                <a16:creationId xmlns:a16="http://schemas.microsoft.com/office/drawing/2014/main" id="{D91903AF-DA05-4C4B-B95E-3B12C0004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69305"/>
              </p:ext>
            </p:extLst>
          </p:nvPr>
        </p:nvGraphicFramePr>
        <p:xfrm>
          <a:off x="5126185" y="1494205"/>
          <a:ext cx="6227615" cy="3826805"/>
        </p:xfrm>
        <a:graphic>
          <a:graphicData uri="http://schemas.openxmlformats.org/drawingml/2006/table">
            <a:tbl>
              <a:tblPr firstRow="1" firstCol="1" bandRow="1"/>
              <a:tblGrid>
                <a:gridCol w="1070429">
                  <a:extLst>
                    <a:ext uri="{9D8B030D-6E8A-4147-A177-3AD203B41FA5}">
                      <a16:colId xmlns:a16="http://schemas.microsoft.com/office/drawing/2014/main" val="261745883"/>
                    </a:ext>
                  </a:extLst>
                </a:gridCol>
                <a:gridCol w="4252403">
                  <a:extLst>
                    <a:ext uri="{9D8B030D-6E8A-4147-A177-3AD203B41FA5}">
                      <a16:colId xmlns:a16="http://schemas.microsoft.com/office/drawing/2014/main" val="1363064671"/>
                    </a:ext>
                  </a:extLst>
                </a:gridCol>
                <a:gridCol w="904783">
                  <a:extLst>
                    <a:ext uri="{9D8B030D-6E8A-4147-A177-3AD203B41FA5}">
                      <a16:colId xmlns:a16="http://schemas.microsoft.com/office/drawing/2014/main" val="570952278"/>
                    </a:ext>
                  </a:extLst>
                </a:gridCol>
              </a:tblGrid>
              <a:tr h="299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b="1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Hatás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hatás súlyossága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Osztályzat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149966"/>
                  </a:ext>
                </a:extLst>
              </a:tr>
              <a:tr h="367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Veszélyes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hiba veszélyes, jelzés nélkül keletkezik. Felfüggeszti a rendszer működését és/vagy nem felel meg a hatósági szabályozásnak.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058508"/>
                  </a:ext>
                </a:extLst>
              </a:tr>
              <a:tr h="402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Komoly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hiba veszélyes kimenettel járhat és/vagy nem felel meg a hatósági szabályozásnak.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215358"/>
                  </a:ext>
                </a:extLst>
              </a:tr>
              <a:tr h="402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Extrém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termék alapvető funkciói nem működnek. A rendszer nem működik.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605254"/>
                  </a:ext>
                </a:extLst>
              </a:tr>
              <a:tr h="402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Fontos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termék minősége súlyosan befolyásolt, de még működik. A rendszer nem működhet.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122457"/>
                  </a:ext>
                </a:extLst>
              </a:tr>
              <a:tr h="402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Jelentős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termék minősége leromlott. Kényelmi vagy ellenőrző funkciók nem működnek.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145412"/>
                  </a:ext>
                </a:extLst>
              </a:tr>
              <a:tr h="330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Mérsékelt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Mérsékelt hatás a termék minőségére. A termék javítást igényel.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15061"/>
                  </a:ext>
                </a:extLst>
              </a:tr>
              <a:tr h="330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Alacsony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Kis hatás a termék minőségére. A termék nem igényel javítást.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041825"/>
                  </a:ext>
                </a:extLst>
              </a:tr>
              <a:tr h="330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Csekély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Csekély hatás a termékre vagy a rendszer teljesítményére.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790518"/>
                  </a:ext>
                </a:extLst>
              </a:tr>
              <a:tr h="360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Nagyon csekély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Nagyon csekély hatás a termékre vagy a rendszer teljesítményére.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512357"/>
                  </a:ext>
                </a:extLst>
              </a:tr>
              <a:tr h="196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Nincs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Nincs hatás.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81" marR="516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68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70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6DF8CEAC-64AD-6B9A-2428-4B2C74682ED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 hibamódok értékelésének szempontjai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71069AF5-7A88-E10C-B00C-ECF9BDA76AF7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>
            <a:normAutofit/>
          </a:bodyPr>
          <a:lstStyle/>
          <a:p>
            <a:r>
              <a:rPr lang="hu-HU" sz="2000" b="1" spc="1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Előfordulás (</a:t>
            </a:r>
            <a:r>
              <a:rPr lang="hu-HU" sz="2000" b="1" spc="1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Occurance</a:t>
            </a:r>
            <a:r>
              <a:rPr lang="hu-HU" sz="2000" b="1" spc="1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O)</a:t>
            </a:r>
          </a:p>
          <a:p>
            <a:endParaRPr lang="hu-HU" sz="2000" spc="10" dirty="0">
              <a:solidFill>
                <a:srgbClr val="00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spc="1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Mennyire valószínű a hibamód okának az előfordulása? </a:t>
            </a:r>
          </a:p>
          <a:p>
            <a:endParaRPr lang="hu-HU" sz="1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0824E5-61A1-935E-5C33-F965DEBAF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46A0C11-09E8-4D0E-8B8A-BC3CF0F8C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11" y="1470757"/>
            <a:ext cx="5077287" cy="276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>
            <a:extLst>
              <a:ext uri="{FF2B5EF4-FFF2-40B4-BE49-F238E27FC236}">
                <a16:creationId xmlns:a16="http://schemas.microsoft.com/office/drawing/2014/main" id="{6DF8CEAC-64AD-6B9A-2428-4B2C74682ED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 hibamódok értékelésének szempontjai</a:t>
            </a:r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71069AF5-7A88-E10C-B00C-ECF9BDA76AF7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>
            <a:normAutofit/>
          </a:bodyPr>
          <a:lstStyle/>
          <a:p>
            <a:r>
              <a:rPr lang="hu-HU" sz="2000" b="1" spc="1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Észlelhetőség (</a:t>
            </a:r>
            <a:r>
              <a:rPr lang="hu-HU" sz="2000" b="1" spc="1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Detectability</a:t>
            </a:r>
            <a:r>
              <a:rPr lang="hu-HU" sz="2000" b="1" spc="1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D)</a:t>
            </a:r>
          </a:p>
          <a:p>
            <a:endParaRPr lang="hu-HU" sz="2000" spc="10" dirty="0">
              <a:solidFill>
                <a:srgbClr val="00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spc="1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Mennyire valószínű, hogy a jelenlegi rendszer jelzi a felmerülő okot vagy hibamódot?</a:t>
            </a:r>
            <a:endParaRPr lang="hu-HU" sz="2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0824E5-61A1-935E-5C33-F965DEBAF866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>
            <a:normAutofit/>
          </a:bodyPr>
          <a:lstStyle/>
          <a:p>
            <a:r>
              <a:rPr lang="hu-HU" sz="1600" cap="none" dirty="0"/>
              <a:t>Valóságos könyvtár – könyvtári valóság VI.</a:t>
            </a:r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D8FC9FD4-0A2E-40F9-AEE5-E647BC38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50867"/>
              </p:ext>
            </p:extLst>
          </p:nvPr>
        </p:nvGraphicFramePr>
        <p:xfrm>
          <a:off x="5282214" y="1464999"/>
          <a:ext cx="6071586" cy="4516716"/>
        </p:xfrm>
        <a:graphic>
          <a:graphicData uri="http://schemas.openxmlformats.org/drawingml/2006/table">
            <a:tbl>
              <a:tblPr firstRow="1" firstCol="1" bandRow="1"/>
              <a:tblGrid>
                <a:gridCol w="1145030">
                  <a:extLst>
                    <a:ext uri="{9D8B030D-6E8A-4147-A177-3AD203B41FA5}">
                      <a16:colId xmlns:a16="http://schemas.microsoft.com/office/drawing/2014/main" val="552428007"/>
                    </a:ext>
                  </a:extLst>
                </a:gridCol>
                <a:gridCol w="3914387">
                  <a:extLst>
                    <a:ext uri="{9D8B030D-6E8A-4147-A177-3AD203B41FA5}">
                      <a16:colId xmlns:a16="http://schemas.microsoft.com/office/drawing/2014/main" val="1752988286"/>
                    </a:ext>
                  </a:extLst>
                </a:gridCol>
                <a:gridCol w="1012169">
                  <a:extLst>
                    <a:ext uri="{9D8B030D-6E8A-4147-A177-3AD203B41FA5}">
                      <a16:colId xmlns:a16="http://schemas.microsoft.com/office/drawing/2014/main" val="2908323894"/>
                    </a:ext>
                  </a:extLst>
                </a:gridCol>
              </a:tblGrid>
              <a:tr h="36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b="1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Ész</a:t>
                      </a:r>
                      <a:r>
                        <a:rPr lang="hu-HU" sz="12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lelés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Leírás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Osztályzat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68157"/>
                  </a:ext>
                </a:extLst>
              </a:tr>
              <a:tr h="54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Abszolút bizonytalan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minőség-ellenőrzés nem észleli a hiba hatását vagy a bekövetkező hibát; vagy nincs minőség-ellenőrzés.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540433"/>
                  </a:ext>
                </a:extLst>
              </a:tr>
              <a:tr h="36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Nagyon csekély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minőség-ellenőrzés nagyon csekély eséllyel észleli a hiba hatását vagy a bekövetkező hibát.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632738"/>
                  </a:ext>
                </a:extLst>
              </a:tr>
              <a:tr h="36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Csekély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minőség-ellenőrzés csekély eséllyel észleli a hiba hatását vagy a bekövetkező hibát.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331338"/>
                  </a:ext>
                </a:extLst>
              </a:tr>
              <a:tr h="36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Nagyon alacsony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minőség-ellenőrzés nagyon alacsony eséllyel észleli a hiba hatását vagy a bekövetkező hibát.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177762"/>
                  </a:ext>
                </a:extLst>
              </a:tr>
              <a:tr h="36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Alacsony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minőség-ellenőrzés alacsony eséllyel észleli a hiba hatását vagy a bekövetkező hibát.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813432"/>
                  </a:ext>
                </a:extLst>
              </a:tr>
              <a:tr h="36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Mérsékelt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minőség-ellenőrzés mérsékelt eséllyel észleli a hiba hatását vagy a bekövetkező hibát.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628770"/>
                  </a:ext>
                </a:extLst>
              </a:tr>
              <a:tr h="54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Mérsékelten magas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minőség-ellenőrzés mérsékelten magas eséllyel észleli a hiba hatását vagy a bekövetkező hibát.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131613"/>
                  </a:ext>
                </a:extLst>
              </a:tr>
              <a:tr h="36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Magas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minőség-ellenőrzés magas eséllyel észleli a hiba hatását vagy a bekövetkező hibát.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059248"/>
                  </a:ext>
                </a:extLst>
              </a:tr>
              <a:tr h="36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Nagyon magas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minőség-ellenőrzés nagyon magas eséllyel észleli a hiba hatását vagy a bekövetkező hibát.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013192"/>
                  </a:ext>
                </a:extLst>
              </a:tr>
              <a:tr h="361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Szinte biztos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minőség-ellenőrzés szinte biztosan észleli a hiba hatását vagy a bekövetkező hibát.</a:t>
                      </a:r>
                      <a:endParaRPr lang="hu-H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Open Sans" panose="020B06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74" marR="6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878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958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E3F52223072E6448E133D42AC821CFF" ma:contentTypeVersion="16" ma:contentTypeDescription="Új dokumentum létrehozása." ma:contentTypeScope="" ma:versionID="be800fbd9311394320f10025c675d27e">
  <xsd:schema xmlns:xsd="http://www.w3.org/2001/XMLSchema" xmlns:xs="http://www.w3.org/2001/XMLSchema" xmlns:p="http://schemas.microsoft.com/office/2006/metadata/properties" xmlns:ns2="dd3f2cc3-fb5e-4dd6-95d2-33cefb907ce0" xmlns:ns3="5de043ce-df81-4b6e-b89a-e0b5e1cd8f9f" targetNamespace="http://schemas.microsoft.com/office/2006/metadata/properties" ma:root="true" ma:fieldsID="54d66f166ff8b8c13d866fe390f01a9c" ns2:_="" ns3:_="">
    <xsd:import namespace="dd3f2cc3-fb5e-4dd6-95d2-33cefb907ce0"/>
    <xsd:import namespace="5de043ce-df81-4b6e-b89a-e0b5e1cd8f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f2cc3-fb5e-4dd6-95d2-33cefb907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2cb634af-c8ce-40d8-97fb-a8f3970a2e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043ce-df81-4b6e-b89a-e0b5e1cd8f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2e495b-4c3c-4bc2-be7b-639e9bcfc0b2}" ma:internalName="TaxCatchAll" ma:showField="CatchAllData" ma:web="5de043ce-df81-4b6e-b89a-e0b5e1cd8f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B09DE6-1B9C-4042-8BA8-42D4F9B64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1A54BA-9633-4000-BAF9-DD29C06D8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3f2cc3-fb5e-4dd6-95d2-33cefb907ce0"/>
    <ds:schemaRef ds:uri="5de043ce-df81-4b6e-b89a-e0b5e1cd8f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2688</TotalTime>
  <Words>873</Words>
  <Application>Microsoft Office PowerPoint</Application>
  <PresentationFormat>Szélesvásznú</PresentationFormat>
  <Paragraphs>167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Open Sans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Boda Gábor</cp:lastModifiedBy>
  <cp:revision>121</cp:revision>
  <dcterms:created xsi:type="dcterms:W3CDTF">2021-07-01T15:39:11Z</dcterms:created>
  <dcterms:modified xsi:type="dcterms:W3CDTF">2023-11-28T22:03:19Z</dcterms:modified>
</cp:coreProperties>
</file>