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1"/>
  </p:notesMasterIdLst>
  <p:handoutMasterIdLst>
    <p:handoutMasterId r:id="rId12"/>
  </p:handoutMasterIdLst>
  <p:sldIdLst>
    <p:sldId id="272" r:id="rId4"/>
    <p:sldId id="278" r:id="rId5"/>
    <p:sldId id="279" r:id="rId6"/>
    <p:sldId id="280" r:id="rId7"/>
    <p:sldId id="281" r:id="rId8"/>
    <p:sldId id="282" r:id="rId9"/>
    <p:sldId id="277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851"/>
    <a:srgbClr val="012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129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556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12C39806-BB1D-8F56-1BD4-E8FD84A886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C5BF43A-04E9-CC17-BD51-B26CC338B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71E59-BB6D-9C41-A61C-2D524682E115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98E5719-5CA3-B83A-6AB2-CC9AF2C948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441738D-8521-5BCA-A098-BEAAADEBC9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E7E85-FAC5-AA44-BBE8-3A2E745EC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3843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A393B-998D-3C45-ACA4-5C51E3A83922}" type="datetimeFigureOut">
              <a:rPr lang="hu-HU" smtClean="0"/>
              <a:t>2023. 11. 28.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B25AA-5A0B-7648-B33A-37E9A013F9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887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8B25AA-5A0B-7648-B33A-37E9A013F97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27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>
            <a:extLst>
              <a:ext uri="{FF2B5EF4-FFF2-40B4-BE49-F238E27FC236}">
                <a16:creationId xmlns:a16="http://schemas.microsoft.com/office/drawing/2014/main" id="{AE612561-5BDD-1830-E12E-40E22717CC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  <p:sp>
        <p:nvSpPr>
          <p:cNvPr id="4" name="Szöveg helye 10">
            <a:extLst>
              <a:ext uri="{FF2B5EF4-FFF2-40B4-BE49-F238E27FC236}">
                <a16:creationId xmlns:a16="http://schemas.microsoft.com/office/drawing/2014/main" id="{831FA102-844C-755E-D247-CB3718711D4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3900" y="2282671"/>
            <a:ext cx="10744200" cy="891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5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PREZENTÁCIÓ CÍME</a:t>
            </a:r>
          </a:p>
        </p:txBody>
      </p:sp>
      <p:sp>
        <p:nvSpPr>
          <p:cNvPr id="6" name="Szöveg helye 10">
            <a:extLst>
              <a:ext uri="{FF2B5EF4-FFF2-40B4-BE49-F238E27FC236}">
                <a16:creationId xmlns:a16="http://schemas.microsoft.com/office/drawing/2014/main" id="{DF9D8FEB-E57B-5F73-ADA2-8D7B7485DFAF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23900" y="3308057"/>
            <a:ext cx="10744200" cy="891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Prezentáció alcíme</a:t>
            </a:r>
          </a:p>
        </p:txBody>
      </p:sp>
      <p:sp>
        <p:nvSpPr>
          <p:cNvPr id="7" name="Szöveg helye 10">
            <a:extLst>
              <a:ext uri="{FF2B5EF4-FFF2-40B4-BE49-F238E27FC236}">
                <a16:creationId xmlns:a16="http://schemas.microsoft.com/office/drawing/2014/main" id="{605BC215-EB6B-138C-D66F-E7064E16F2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23900" y="4467717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neve</a:t>
            </a:r>
          </a:p>
        </p:txBody>
      </p:sp>
      <p:sp>
        <p:nvSpPr>
          <p:cNvPr id="8" name="Szöveg helye 10">
            <a:extLst>
              <a:ext uri="{FF2B5EF4-FFF2-40B4-BE49-F238E27FC236}">
                <a16:creationId xmlns:a16="http://schemas.microsoft.com/office/drawing/2014/main" id="{2A598985-FDB3-7140-588C-68FBF5A82B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23900" y="5147216"/>
            <a:ext cx="10744200" cy="5301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titulusa</a:t>
            </a:r>
          </a:p>
        </p:txBody>
      </p: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91323EAC-BA77-33AC-53B7-F24EA909AB24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723900" y="5705856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132068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jléc nélküli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10">
            <a:extLst>
              <a:ext uri="{FF2B5EF4-FFF2-40B4-BE49-F238E27FC236}">
                <a16:creationId xmlns:a16="http://schemas.microsoft.com/office/drawing/2014/main" id="{ACFC1F6F-F293-C843-538C-5B5685FD46B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783772"/>
            <a:ext cx="3212591" cy="4856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5" name="Kép helye 2">
            <a:extLst>
              <a:ext uri="{FF2B5EF4-FFF2-40B4-BE49-F238E27FC236}">
                <a16:creationId xmlns:a16="http://schemas.microsoft.com/office/drawing/2014/main" id="{2C47F593-12DF-2A31-23C8-6C81A6926BCD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337483" y="771626"/>
            <a:ext cx="7016316" cy="4868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17C0D1EA-584C-6119-0160-8FF1997548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sp>
        <p:nvSpPr>
          <p:cNvPr id="6" name="Szöveg helye 10">
            <a:extLst>
              <a:ext uri="{FF2B5EF4-FFF2-40B4-BE49-F238E27FC236}">
                <a16:creationId xmlns:a16="http://schemas.microsoft.com/office/drawing/2014/main" id="{E2E8E277-C2ED-2577-6142-B1C599CC99B2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11983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55DF0585-5DFE-7CC7-EFA0-50497569B229}"/>
              </a:ext>
            </a:extLst>
          </p:cNvPr>
          <p:cNvCxnSpPr/>
          <p:nvPr userDrawn="1"/>
        </p:nvCxnSpPr>
        <p:spPr>
          <a:xfrm>
            <a:off x="2210770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51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áblázat helye 5">
            <a:extLst>
              <a:ext uri="{FF2B5EF4-FFF2-40B4-BE49-F238E27FC236}">
                <a16:creationId xmlns:a16="http://schemas.microsoft.com/office/drawing/2014/main" id="{A3ADE164-0269-1AA2-004B-8C8A82051E1B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579457"/>
            <a:ext cx="10515598" cy="38558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Open Sans" panose="020B0606030504020204" pitchFamily="34" charset="0"/>
              </a:defRPr>
            </a:lvl1pPr>
          </a:lstStyle>
          <a:p>
            <a:endParaRPr lang="hu-HU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BF8F6AA8-C013-1657-CB5A-D3067FF15D45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D8E6700D-6881-9CCD-3252-E02F5676557B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598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D7530FFA-2DED-2E08-7250-51638DC16F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sp>
        <p:nvSpPr>
          <p:cNvPr id="3" name="Szöveg helye 10">
            <a:extLst>
              <a:ext uri="{FF2B5EF4-FFF2-40B4-BE49-F238E27FC236}">
                <a16:creationId xmlns:a16="http://schemas.microsoft.com/office/drawing/2014/main" id="{E47A1EE4-C582-D004-9B39-103AE4170F11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11983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E05B9B58-E13C-0B2B-EC19-B264A9039B8E}"/>
              </a:ext>
            </a:extLst>
          </p:cNvPr>
          <p:cNvCxnSpPr/>
          <p:nvPr userDrawn="1"/>
        </p:nvCxnSpPr>
        <p:spPr>
          <a:xfrm>
            <a:off x="2210770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271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ró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957533B1-F0BB-6CFE-8174-4D03355C6B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Szöveg helye 10">
            <a:extLst>
              <a:ext uri="{FF2B5EF4-FFF2-40B4-BE49-F238E27FC236}">
                <a16:creationId xmlns:a16="http://schemas.microsoft.com/office/drawing/2014/main" id="{27654B00-1ACA-72E8-4C79-A237BB0FAEA5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23900" y="2397612"/>
            <a:ext cx="10744200" cy="17106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Köszönjük a figyelmet!</a:t>
            </a:r>
          </a:p>
        </p:txBody>
      </p:sp>
      <p:sp>
        <p:nvSpPr>
          <p:cNvPr id="12" name="Szöveg helye 10">
            <a:extLst>
              <a:ext uri="{FF2B5EF4-FFF2-40B4-BE49-F238E27FC236}">
                <a16:creationId xmlns:a16="http://schemas.microsoft.com/office/drawing/2014/main" id="{1B1DEF9F-AC4A-3457-057F-560795FA384B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23900" y="4301824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neve</a:t>
            </a:r>
          </a:p>
        </p:txBody>
      </p:sp>
      <p:sp>
        <p:nvSpPr>
          <p:cNvPr id="13" name="Szöveg helye 10">
            <a:extLst>
              <a:ext uri="{FF2B5EF4-FFF2-40B4-BE49-F238E27FC236}">
                <a16:creationId xmlns:a16="http://schemas.microsoft.com/office/drawing/2014/main" id="{D2769BC2-6B1C-E731-CB6F-BC48B5D77D5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23900" y="5005912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titulusa</a:t>
            </a:r>
          </a:p>
        </p:txBody>
      </p:sp>
      <p:sp>
        <p:nvSpPr>
          <p:cNvPr id="14" name="Szöveg helye 10">
            <a:extLst>
              <a:ext uri="{FF2B5EF4-FFF2-40B4-BE49-F238E27FC236}">
                <a16:creationId xmlns:a16="http://schemas.microsoft.com/office/drawing/2014/main" id="{A35D0690-9E41-0FD7-2C21-CAE7926EAC53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723900" y="5705856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152948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6CA88F5C-5B3A-0348-D9F3-D4A1CE8ECE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A933D47C-7F86-9A48-A1AD-EEBD81F9A6A8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940BA6A-A9B7-7219-4D85-FAE0F7D5ABF8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55729B78-CCC8-F712-B7DB-176E91D2D65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1846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ED6C24E1-FC98-931B-668F-1A2663E54988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282280" y="3786425"/>
            <a:ext cx="5125629" cy="1846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</p:txBody>
      </p:sp>
      <p:sp>
        <p:nvSpPr>
          <p:cNvPr id="6" name="Szöveg helye 10">
            <a:extLst>
              <a:ext uri="{FF2B5EF4-FFF2-40B4-BE49-F238E27FC236}">
                <a16:creationId xmlns:a16="http://schemas.microsoft.com/office/drawing/2014/main" id="{BA10B23C-BC2C-AA33-C513-FD8B9D46C29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3786425"/>
            <a:ext cx="5125629" cy="1846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</p:txBody>
      </p: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5098D7CE-AAE8-B095-44BC-D69C66D1F5BE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11983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B4C3BFC1-D699-2BFA-DEC1-62C4835F4B3B}"/>
              </a:ext>
            </a:extLst>
          </p:cNvPr>
          <p:cNvCxnSpPr/>
          <p:nvPr userDrawn="1"/>
        </p:nvCxnSpPr>
        <p:spPr>
          <a:xfrm>
            <a:off x="2210770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34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zövegblokk - 1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934CE5A9-19D5-B7FF-F605-96F82FA4FB0B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Kép helye 2">
            <a:extLst>
              <a:ext uri="{FF2B5EF4-FFF2-40B4-BE49-F238E27FC236}">
                <a16:creationId xmlns:a16="http://schemas.microsoft.com/office/drawing/2014/main" id="{23D20630-BBCE-AC6F-5896-1CEEB0015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7089" y="1579457"/>
            <a:ext cx="5326711" cy="40040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BC05F114-74F4-CAB6-3497-7C63660FE88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C43265EB-5A74-13B8-25EF-C234D04EBA7E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82985"/>
            <a:ext cx="4287982" cy="3757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003860A-A282-139D-DC26-6DC472662D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sp>
        <p:nvSpPr>
          <p:cNvPr id="6" name="Szöveg helye 10">
            <a:extLst>
              <a:ext uri="{FF2B5EF4-FFF2-40B4-BE49-F238E27FC236}">
                <a16:creationId xmlns:a16="http://schemas.microsoft.com/office/drawing/2014/main" id="{0D752B32-015E-4E84-7926-31453CCAA106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11983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834699D7-8BDF-05DD-B751-F00E53101B7A}"/>
              </a:ext>
            </a:extLst>
          </p:cNvPr>
          <p:cNvCxnSpPr/>
          <p:nvPr userDrawn="1"/>
        </p:nvCxnSpPr>
        <p:spPr>
          <a:xfrm>
            <a:off x="2210770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39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zövegblo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CE5C7C62-306F-C568-AC87-137E9C578BFC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2B9E13B-D4C6-DDBF-DA2A-ED8F1AEADB59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4" name="Szöveg helye 10">
            <a:extLst>
              <a:ext uri="{FF2B5EF4-FFF2-40B4-BE49-F238E27FC236}">
                <a16:creationId xmlns:a16="http://schemas.microsoft.com/office/drawing/2014/main" id="{CA91C60B-6859-7AF4-1D6C-CF5A6DEAC648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4977383" cy="40687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C6EA1AAF-19A4-379B-A811-68076AB37167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397429" y="1579456"/>
            <a:ext cx="4977383" cy="40687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CAABBD6B-65DF-09D5-FDE5-ED3D486E02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sp>
        <p:nvSpPr>
          <p:cNvPr id="5" name="Szöveg helye 10">
            <a:extLst>
              <a:ext uri="{FF2B5EF4-FFF2-40B4-BE49-F238E27FC236}">
                <a16:creationId xmlns:a16="http://schemas.microsoft.com/office/drawing/2014/main" id="{1E2A7887-2A91-0ADA-D881-A3216167746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11983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10D8D307-5921-9D1B-D8BB-3C21C069830F}"/>
              </a:ext>
            </a:extLst>
          </p:cNvPr>
          <p:cNvCxnSpPr/>
          <p:nvPr userDrawn="1"/>
        </p:nvCxnSpPr>
        <p:spPr>
          <a:xfrm>
            <a:off x="2210770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75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zövegblo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E4CEC806-06F8-0A8E-802F-451103EBAC0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737F6A48-F38F-FC31-62D0-11C22537C648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1E6D20BC-2EF9-211F-E045-74EB3321F44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0" name="Szöveg helye 10">
            <a:extLst>
              <a:ext uri="{FF2B5EF4-FFF2-40B4-BE49-F238E27FC236}">
                <a16:creationId xmlns:a16="http://schemas.microsoft.com/office/drawing/2014/main" id="{0AB37620-467A-3358-9635-1AE991B29903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4489704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1" name="Szöveg helye 10">
            <a:extLst>
              <a:ext uri="{FF2B5EF4-FFF2-40B4-BE49-F238E27FC236}">
                <a16:creationId xmlns:a16="http://schemas.microsoft.com/office/drawing/2014/main" id="{44317DED-74F7-596D-46E5-4EFCB5B1B45F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8141207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FD68F54C-51FC-3B7D-D1E2-D3CBEA4061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sp>
        <p:nvSpPr>
          <p:cNvPr id="5" name="Szöveg helye 10">
            <a:extLst>
              <a:ext uri="{FF2B5EF4-FFF2-40B4-BE49-F238E27FC236}">
                <a16:creationId xmlns:a16="http://schemas.microsoft.com/office/drawing/2014/main" id="{67A4CC28-2EA9-5D0C-9D7E-635E81B25D38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2411983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0007150C-F63B-EECF-1EDE-9AFDD7C23EB8}"/>
              </a:ext>
            </a:extLst>
          </p:cNvPr>
          <p:cNvCxnSpPr/>
          <p:nvPr userDrawn="1"/>
        </p:nvCxnSpPr>
        <p:spPr>
          <a:xfrm>
            <a:off x="2210770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03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ép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FDFD7BA7-C2A9-595B-15D6-EDE5F7DAE2D1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Kép helye 2">
            <a:extLst>
              <a:ext uri="{FF2B5EF4-FFF2-40B4-BE49-F238E27FC236}">
                <a16:creationId xmlns:a16="http://schemas.microsoft.com/office/drawing/2014/main" id="{9E45454F-C86C-2D65-C04B-55E626DA88AE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265629" y="1579456"/>
            <a:ext cx="5067632" cy="4068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0" name="Kép helye 2">
            <a:extLst>
              <a:ext uri="{FF2B5EF4-FFF2-40B4-BE49-F238E27FC236}">
                <a16:creationId xmlns:a16="http://schemas.microsoft.com/office/drawing/2014/main" id="{176350A7-3ED8-9325-46CB-CA499869403F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838200" y="1579456"/>
            <a:ext cx="5011973" cy="4068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1BFA0AC3-D5FA-244D-2DF5-5874C6467C5D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7483A366-A748-3159-C262-C3511691C4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sp>
        <p:nvSpPr>
          <p:cNvPr id="5" name="Szöveg helye 10">
            <a:extLst>
              <a:ext uri="{FF2B5EF4-FFF2-40B4-BE49-F238E27FC236}">
                <a16:creationId xmlns:a16="http://schemas.microsoft.com/office/drawing/2014/main" id="{C4F37483-93AB-F93E-9438-91CFAE1C1F41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11983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AA36F3F9-646F-B65A-95C1-987FE426921E}"/>
              </a:ext>
            </a:extLst>
          </p:cNvPr>
          <p:cNvCxnSpPr/>
          <p:nvPr userDrawn="1"/>
        </p:nvCxnSpPr>
        <p:spPr>
          <a:xfrm>
            <a:off x="2210770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48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ép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A371C297-1CA5-94ED-2895-3B1AF69D27B3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Kép helye 2">
            <a:extLst>
              <a:ext uri="{FF2B5EF4-FFF2-40B4-BE49-F238E27FC236}">
                <a16:creationId xmlns:a16="http://schemas.microsoft.com/office/drawing/2014/main" id="{B4B0655C-B169-D423-90AB-F5CB238B3C4B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838199" y="1579456"/>
            <a:ext cx="2564928" cy="4125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0" name="Kép helye 2">
            <a:extLst>
              <a:ext uri="{FF2B5EF4-FFF2-40B4-BE49-F238E27FC236}">
                <a16:creationId xmlns:a16="http://schemas.microsoft.com/office/drawing/2014/main" id="{88B1D7E9-B3E8-D3A3-7C3B-46B669E00D44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639338" y="1579457"/>
            <a:ext cx="4693921" cy="4125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3" name="Kép helye 2">
            <a:extLst>
              <a:ext uri="{FF2B5EF4-FFF2-40B4-BE49-F238E27FC236}">
                <a16:creationId xmlns:a16="http://schemas.microsoft.com/office/drawing/2014/main" id="{DE50A8AD-DAA0-C470-251A-FB13BCEC03F1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3738768" y="1579456"/>
            <a:ext cx="2564928" cy="4125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8A66C65D-5136-21C7-C4AA-39F449F6F4A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A17ECAF0-00E5-14AD-9527-D6E1C7F88B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sp>
        <p:nvSpPr>
          <p:cNvPr id="5" name="Szöveg helye 10">
            <a:extLst>
              <a:ext uri="{FF2B5EF4-FFF2-40B4-BE49-F238E27FC236}">
                <a16:creationId xmlns:a16="http://schemas.microsoft.com/office/drawing/2014/main" id="{BB857F65-E5DF-4E9E-25F4-45B928FA674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11983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C4249FD-B1E7-6577-7CB5-C0804A940F30}"/>
              </a:ext>
            </a:extLst>
          </p:cNvPr>
          <p:cNvCxnSpPr/>
          <p:nvPr userDrawn="1"/>
        </p:nvCxnSpPr>
        <p:spPr>
          <a:xfrm>
            <a:off x="2210770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ép 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D3B63919-F8C0-E45C-09D0-60059DD85486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Kép helye 2">
            <a:extLst>
              <a:ext uri="{FF2B5EF4-FFF2-40B4-BE49-F238E27FC236}">
                <a16:creationId xmlns:a16="http://schemas.microsoft.com/office/drawing/2014/main" id="{885801D2-AD3D-65D3-7B5C-D11229926A4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38200" y="1557713"/>
            <a:ext cx="5021911" cy="32856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31" name="Kép helye 2">
            <a:extLst>
              <a:ext uri="{FF2B5EF4-FFF2-40B4-BE49-F238E27FC236}">
                <a16:creationId xmlns:a16="http://schemas.microsoft.com/office/drawing/2014/main" id="{BA351229-7C81-1BF9-C349-D053BA83B114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331888" y="1557713"/>
            <a:ext cx="5021911" cy="32856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567F4794-7128-84D5-187A-87B98CBB4B7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10" name="Szöveg helye 10">
            <a:extLst>
              <a:ext uri="{FF2B5EF4-FFF2-40B4-BE49-F238E27FC236}">
                <a16:creationId xmlns:a16="http://schemas.microsoft.com/office/drawing/2014/main" id="{12964550-01B5-19AF-9500-49E3DD0D5A13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838200" y="5118900"/>
            <a:ext cx="5021911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Kép címe</a:t>
            </a:r>
          </a:p>
        </p:txBody>
      </p:sp>
      <p:sp>
        <p:nvSpPr>
          <p:cNvPr id="12" name="Szöveg helye 10">
            <a:extLst>
              <a:ext uri="{FF2B5EF4-FFF2-40B4-BE49-F238E27FC236}">
                <a16:creationId xmlns:a16="http://schemas.microsoft.com/office/drawing/2014/main" id="{9BE9CAC6-C1B1-88DE-E91F-5DF606EBF5F2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332692" y="5118900"/>
            <a:ext cx="5021911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Kép címe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140D9F4B-8C2A-43AB-B98D-DB21EE8FD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sp>
        <p:nvSpPr>
          <p:cNvPr id="5" name="Szöveg helye 10">
            <a:extLst>
              <a:ext uri="{FF2B5EF4-FFF2-40B4-BE49-F238E27FC236}">
                <a16:creationId xmlns:a16="http://schemas.microsoft.com/office/drawing/2014/main" id="{DCA455B9-67FF-5727-3B45-55A460862472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11983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344E1990-0090-C8F7-6C4A-2D1BABBB5E03}"/>
              </a:ext>
            </a:extLst>
          </p:cNvPr>
          <p:cNvCxnSpPr/>
          <p:nvPr userDrawn="1"/>
        </p:nvCxnSpPr>
        <p:spPr>
          <a:xfrm>
            <a:off x="2210770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83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0CA8BCE7-0004-CA11-4864-2FBA560C6C6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0FAA482-BFF6-CAB1-8393-9DB2C3435DC2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4" name="Szöveg helye 10">
            <a:extLst>
              <a:ext uri="{FF2B5EF4-FFF2-40B4-BE49-F238E27FC236}">
                <a16:creationId xmlns:a16="http://schemas.microsoft.com/office/drawing/2014/main" id="{ACFC1F6F-F293-C843-538C-5B5685FD46B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3212591" cy="40606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1" name="Diagram helye 10">
            <a:extLst>
              <a:ext uri="{FF2B5EF4-FFF2-40B4-BE49-F238E27FC236}">
                <a16:creationId xmlns:a16="http://schemas.microsoft.com/office/drawing/2014/main" id="{B11D781D-DBC5-AFF1-5464-03EB686EDB38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4426343" y="1579563"/>
            <a:ext cx="6927457" cy="4060579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Open Sans" panose="020B0606030504020204" pitchFamily="34" charset="0"/>
              </a:defRPr>
            </a:lvl1pPr>
          </a:lstStyle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561C221F-3B6D-1023-8DE3-76340D1F16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sp>
        <p:nvSpPr>
          <p:cNvPr id="6" name="Szöveg helye 10">
            <a:extLst>
              <a:ext uri="{FF2B5EF4-FFF2-40B4-BE49-F238E27FC236}">
                <a16:creationId xmlns:a16="http://schemas.microsoft.com/office/drawing/2014/main" id="{3918D172-88CC-5005-1C35-251208898CBE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11983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E96E381D-EF54-CB45-8BF3-A8E1770943EE}"/>
              </a:ext>
            </a:extLst>
          </p:cNvPr>
          <p:cNvCxnSpPr/>
          <p:nvPr userDrawn="1"/>
        </p:nvCxnSpPr>
        <p:spPr>
          <a:xfrm>
            <a:off x="2210770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13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2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3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2A7E8302-AC9C-A66D-07A6-1A5B9DE4A49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23900" y="2046789"/>
            <a:ext cx="10744200" cy="891112"/>
          </a:xfrm>
        </p:spPr>
        <p:txBody>
          <a:bodyPr/>
          <a:lstStyle/>
          <a:p>
            <a:r>
              <a:rPr lang="hu-HU" sz="3200" dirty="0"/>
              <a:t>A könyvtártudomány a nemzetgazdasági szakterületekhez tartozik, a szellemi javakkal való gazdálkodáshoz</a:t>
            </a:r>
          </a:p>
          <a:p>
            <a:r>
              <a:rPr lang="hu-HU" sz="3200" dirty="0"/>
              <a:t>Adolf von </a:t>
            </a:r>
            <a:r>
              <a:rPr lang="hu-HU" sz="3200" dirty="0" err="1"/>
              <a:t>Harnack</a:t>
            </a:r>
            <a:r>
              <a:rPr lang="hu-HU" sz="3200" dirty="0"/>
              <a:t> könyvtárpolitikája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A0576B3-4A8D-B0CB-EE63-AE28551463E8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23900" y="4291367"/>
            <a:ext cx="10744200" cy="649224"/>
          </a:xfrm>
        </p:spPr>
        <p:txBody>
          <a:bodyPr/>
          <a:lstStyle/>
          <a:p>
            <a:r>
              <a:rPr lang="hu-HU" sz="3200" dirty="0"/>
              <a:t>Csík Tibor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B3461CE-3807-2ADD-A4F6-83F5C4B6A2F8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23900" y="5057071"/>
            <a:ext cx="10744200" cy="530184"/>
          </a:xfrm>
        </p:spPr>
        <p:txBody>
          <a:bodyPr/>
          <a:lstStyle/>
          <a:p>
            <a:r>
              <a:rPr lang="hu-HU" dirty="0"/>
              <a:t>adjunktus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AD8B80AF-C083-C9ED-7D4F-EC1393814896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hu-HU" dirty="0"/>
              <a:t>Valóságos Könyvtár – Könyvtári Valóság 2023</a:t>
            </a:r>
          </a:p>
        </p:txBody>
      </p:sp>
    </p:spTree>
    <p:extLst>
      <p:ext uri="{BB962C8B-B14F-4D97-AF65-F5344CB8AC3E}">
        <p14:creationId xmlns:p14="http://schemas.microsoft.com/office/powerpoint/2010/main" val="202028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EF5D3FDD-5807-5352-CDD0-355593C5054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574237"/>
            <a:ext cx="10515600" cy="529404"/>
          </a:xfrm>
        </p:spPr>
        <p:txBody>
          <a:bodyPr/>
          <a:lstStyle/>
          <a:p>
            <a:r>
              <a:rPr lang="hu-HU" dirty="0"/>
              <a:t>Adolf von </a:t>
            </a:r>
            <a:r>
              <a:rPr lang="hu-HU" dirty="0" err="1"/>
              <a:t>Harnack</a:t>
            </a:r>
            <a:r>
              <a:rPr lang="hu-HU" dirty="0"/>
              <a:t> (1851–1930) 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C867C14-49FF-90FA-56FD-BC5DA4E76F39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1805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Balti német (</a:t>
            </a:r>
            <a:r>
              <a:rPr lang="hu-HU" sz="2200" dirty="0" err="1"/>
              <a:t>Livónia</a:t>
            </a:r>
            <a:r>
              <a:rPr lang="hu-HU" sz="2200" dirty="0"/>
              <a:t> – Orosz Birodalom), családjában tudósok, nemzetiszocializmussal szembeni ellenállók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Evangélikus teológus, egyháztörténész, több német egyetem tanára, a porosz tudományos akadémia tagja, a női egyenjogúság támogatója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Tisztségei</a:t>
            </a:r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1888–1924 egyetemi tanár – Friedrich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Wilhelms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Universität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zu Berlin</a:t>
            </a:r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1890-tól a porosz akadémia tagja, történetének megírója –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Preußische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Akademie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der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Wissenschaften</a:t>
            </a:r>
            <a:endParaRPr lang="hu-HU" sz="2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1905–1921 könyvtár főigazgatója –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Königliche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Bibliothek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1918-tól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Preußische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Staatsbibliothek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1911–1930</a:t>
            </a:r>
            <a:r>
              <a:rPr lang="de-DE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elnök  – </a:t>
            </a:r>
            <a:r>
              <a:rPr lang="de-DE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Kaise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 </a:t>
            </a:r>
            <a:r>
              <a:rPr lang="de-DE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Wilhelm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Gesellschaft zur Förderung der Wissenschaften</a:t>
            </a:r>
            <a:endParaRPr lang="hu-HU" sz="2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591F2A13-A603-8A34-1592-7BAB5FF6327D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hu-HU" dirty="0"/>
              <a:t>Valóságos Könyvtár – Könyvtári Valóság 2023</a:t>
            </a:r>
          </a:p>
        </p:txBody>
      </p:sp>
    </p:spTree>
    <p:extLst>
      <p:ext uri="{BB962C8B-B14F-4D97-AF65-F5344CB8AC3E}">
        <p14:creationId xmlns:p14="http://schemas.microsoft.com/office/powerpoint/2010/main" val="406295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EF5D3FDD-5807-5352-CDD0-355593C5054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542694"/>
            <a:ext cx="10515600" cy="529404"/>
          </a:xfrm>
        </p:spPr>
        <p:txBody>
          <a:bodyPr/>
          <a:lstStyle/>
          <a:p>
            <a:r>
              <a:rPr lang="hu-HU" dirty="0"/>
              <a:t>A berlini könyvtár élén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C867C14-49FF-90FA-56FD-BC5DA4E76F39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731524"/>
            <a:ext cx="10515600" cy="43190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Új könyvtárépület (1914-re készült el, neobarokk, császári reprezentáció)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Göttingeni könyvtártudományi képzés a könyvtárban folytatódik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Egyetemes könyvtár </a:t>
            </a:r>
            <a:r>
              <a:rPr lang="hu-HU" sz="2200" dirty="0" err="1"/>
              <a:t>vs</a:t>
            </a:r>
            <a:r>
              <a:rPr lang="hu-HU" sz="2200" dirty="0"/>
              <a:t>. tudományos könyvtár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Állomány 40%-kal gyarapodik, ~1,45 </a:t>
            </a:r>
            <a:r>
              <a:rPr lang="hu-HU" sz="2200" dirty="0" err="1"/>
              <a:t>mill</a:t>
            </a:r>
            <a:r>
              <a:rPr lang="hu-HU" sz="2200" dirty="0"/>
              <a:t>. (1921)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Központi könyvtári feladatok</a:t>
            </a:r>
          </a:p>
          <a:p>
            <a:pPr marL="1028700" lvl="1" indent="-342900"/>
            <a:r>
              <a:rPr lang="hu-HU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Közös katalogizálás szervezés</a:t>
            </a:r>
          </a:p>
          <a:p>
            <a:pPr marL="1028700" lvl="1" indent="-342900"/>
            <a:r>
              <a:rPr lang="hu-HU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Folyóiratok-címjegyzék összeállítása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Műszaki tudományok bibliográfiája és olvasói tér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Nők alkalmazása könyvtárosként, képesítésszerzés támogatása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591F2A13-A603-8A34-1592-7BAB5FF6327D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hu-HU" dirty="0"/>
              <a:t>Valóságos Könyvtár – Könyvtári Valóság 2023</a:t>
            </a:r>
          </a:p>
        </p:txBody>
      </p:sp>
    </p:spTree>
    <p:extLst>
      <p:ext uri="{BB962C8B-B14F-4D97-AF65-F5344CB8AC3E}">
        <p14:creationId xmlns:p14="http://schemas.microsoft.com/office/powerpoint/2010/main" val="140368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EF5D3FDD-5807-5352-CDD0-355593C5054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507240"/>
            <a:ext cx="10515600" cy="529404"/>
          </a:xfrm>
        </p:spPr>
        <p:txBody>
          <a:bodyPr/>
          <a:lstStyle/>
          <a:p>
            <a:r>
              <a:rPr lang="hu-HU" dirty="0"/>
              <a:t>A német könyvtári hálózat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C867C14-49FF-90FA-56FD-BC5DA4E76F39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749029" y="1342418"/>
            <a:ext cx="10778247" cy="461091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Közös katalógus</a:t>
            </a:r>
          </a:p>
          <a:p>
            <a:pPr marL="1028700" lvl="1" indent="-342900"/>
            <a:r>
              <a:rPr lang="hu-HU" sz="1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Preussischer</a:t>
            </a:r>
            <a:r>
              <a:rPr lang="hu-HU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Gesamtkatalog</a:t>
            </a:r>
            <a:r>
              <a:rPr lang="hu-HU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(1902) – királyi könyvtár és 10 egyetemi könyvtár</a:t>
            </a:r>
          </a:p>
          <a:p>
            <a:pPr marL="1028700" lvl="1" indent="-342900"/>
            <a:r>
              <a:rPr lang="hu-HU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Németország – 1935-ben több mint 100 könyvtár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Könyvtárközi kölcsönzés</a:t>
            </a:r>
          </a:p>
          <a:p>
            <a:pPr marL="1028700" lvl="1" indent="-342900"/>
            <a:r>
              <a:rPr lang="hu-HU" sz="1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Auskunftsbüro</a:t>
            </a:r>
            <a:r>
              <a:rPr lang="hu-HU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der</a:t>
            </a:r>
            <a:r>
              <a:rPr lang="hu-HU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deutschen</a:t>
            </a:r>
            <a:r>
              <a:rPr lang="hu-HU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Bibliotheken</a:t>
            </a:r>
            <a:r>
              <a:rPr lang="hu-HU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(1905)</a:t>
            </a:r>
          </a:p>
          <a:p>
            <a:pPr marL="1028700" lvl="1" indent="-342900"/>
            <a:r>
              <a:rPr lang="hu-HU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Németországra kiterjesztik 1924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Gyűjtőkörök megosztása – súlyponti könyvtárak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I. világháború és a békeszerződés előírta bojkott</a:t>
            </a:r>
          </a:p>
          <a:p>
            <a:pPr marL="1028700" lvl="1" indent="-342900"/>
            <a:r>
              <a:rPr lang="hu-HU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1920-ban 150 külföldi szakfolyóirat jár (Németország ~300), 1914-ben 2.300 </a:t>
            </a:r>
          </a:p>
          <a:p>
            <a:pPr marL="1028700" lvl="1" indent="-342900"/>
            <a:r>
              <a:rPr lang="hu-HU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1920-ban több német referáló kiadvány (~66), mint a győzteseknél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Notgemeinschaft der Deutschen Wissenschaft </a:t>
            </a:r>
            <a:r>
              <a:rPr lang="hu-HU" sz="2200" dirty="0"/>
              <a:t>(1920) – Könyvtári Bizottság</a:t>
            </a:r>
          </a:p>
          <a:p>
            <a:pPr marL="1028700" lvl="1" indent="-342900"/>
            <a:r>
              <a:rPr lang="hu-HU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Folyóirat-előfizetések összehangolása, folyóirat-megosztás (mappák körözése) </a:t>
            </a:r>
          </a:p>
          <a:p>
            <a:pPr marL="1028700" lvl="1" indent="-342900"/>
            <a:r>
              <a:rPr lang="hu-HU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Külföldi beszerzéseket iparvállalatok, -testületek finanszírozzák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591F2A13-A603-8A34-1592-7BAB5FF6327D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hu-HU" dirty="0"/>
              <a:t>Valóságos Könyvtár – Könyvtári Valóság 2023</a:t>
            </a:r>
          </a:p>
        </p:txBody>
      </p:sp>
    </p:spTree>
    <p:extLst>
      <p:ext uri="{BB962C8B-B14F-4D97-AF65-F5344CB8AC3E}">
        <p14:creationId xmlns:p14="http://schemas.microsoft.com/office/powerpoint/2010/main" val="2424618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EF5D3FDD-5807-5352-CDD0-355593C5054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575332"/>
            <a:ext cx="10515600" cy="529404"/>
          </a:xfrm>
        </p:spPr>
        <p:txBody>
          <a:bodyPr/>
          <a:lstStyle/>
          <a:p>
            <a:r>
              <a:rPr lang="de-D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Kaise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 </a:t>
            </a:r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Wilhelm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Institute – Vilmos Császár Intézetek</a:t>
            </a:r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C867C14-49FF-90FA-56FD-BC5DA4E76F39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391055"/>
            <a:ext cx="10737715" cy="451363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„Német Cambridge” </a:t>
            </a:r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Cavendish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Laboratory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(1874) – első professzora Maxwell,  J. C. (1831–1879)</a:t>
            </a:r>
          </a:p>
          <a:p>
            <a:pPr lvl="1" indent="0">
              <a:buNone/>
            </a:pP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Althoff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Friedrich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hu-H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(1839–1908)</a:t>
            </a:r>
            <a:r>
              <a:rPr lang="hu-H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II. Vilmos (u. 1888–1918) </a:t>
            </a:r>
          </a:p>
          <a:p>
            <a:pPr marL="1028700" lvl="1" indent="-342900"/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Harnack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memoranduma a császárhoz 1909</a:t>
            </a:r>
          </a:p>
          <a:p>
            <a:pPr lvl="1" indent="0">
              <a:buNone/>
            </a:pP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 Alapítás 1911;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Dahlem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külön negyedet építenek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Magántőke bevonása / „</a:t>
            </a:r>
            <a:r>
              <a:rPr lang="hu-HU" sz="2200" dirty="0" err="1"/>
              <a:t>Schöpfung</a:t>
            </a:r>
            <a:r>
              <a:rPr lang="hu-HU" sz="2200" dirty="0"/>
              <a:t> von </a:t>
            </a:r>
            <a:r>
              <a:rPr lang="hu-HU" sz="2200" dirty="0" err="1"/>
              <a:t>Mammons</a:t>
            </a:r>
            <a:r>
              <a:rPr lang="hu-HU" sz="2200" dirty="0"/>
              <a:t> </a:t>
            </a:r>
            <a:r>
              <a:rPr lang="hu-HU" sz="2200" dirty="0" err="1"/>
              <a:t>Gnaden</a:t>
            </a:r>
            <a:r>
              <a:rPr lang="hu-HU" sz="2200" dirty="0"/>
              <a:t>” (Liebknecht, Karl)</a:t>
            </a:r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Mindenki, aki számít? – Pl. </a:t>
            </a:r>
            <a:r>
              <a:rPr lang="de-DE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Guido Henckel von Donnersmarck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Gustav Krupp, Carl Duisberg (Bayer AG), Leopold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Koppel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(bankár, nagyiparos)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err="1"/>
              <a:t>Harnack</a:t>
            </a:r>
            <a:r>
              <a:rPr lang="hu-HU" sz="2200" dirty="0"/>
              <a:t>-elv </a:t>
            </a:r>
            <a:r>
              <a:rPr lang="hu-HU" sz="2200" dirty="0" err="1"/>
              <a:t>vs</a:t>
            </a:r>
            <a:r>
              <a:rPr lang="hu-HU" sz="2200" dirty="0"/>
              <a:t>. Mandarin-tradíció </a:t>
            </a:r>
            <a:r>
              <a:rPr lang="hu-H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hu-HU" sz="2200" dirty="0"/>
              <a:t>két példa</a:t>
            </a:r>
          </a:p>
          <a:p>
            <a:pPr marL="1028700" lvl="1" indent="-342900"/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Haber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Fritz  (1868–1934) – </a:t>
            </a:r>
            <a:r>
              <a:rPr lang="de-DE" sz="2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Institut für physikalische Chemie und Elektrochemie</a:t>
            </a:r>
            <a:r>
              <a:rPr lang="hu-HU" sz="2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1911–1933;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Koppel-Stiftung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és a porosz állam (50%)</a:t>
            </a:r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Einstein, Albert (1879–1955) </a:t>
            </a:r>
            <a:r>
              <a:rPr lang="hu-H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hu-HU" sz="21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Institut</a:t>
            </a:r>
            <a:r>
              <a:rPr lang="hu-HU" sz="2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1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für</a:t>
            </a:r>
            <a:r>
              <a:rPr lang="hu-HU" sz="2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1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Physik</a:t>
            </a:r>
            <a:r>
              <a:rPr lang="hu-HU" sz="2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1917–1933; kutatásfinanszírozás, nincs könyvtár</a:t>
            </a:r>
            <a:endParaRPr lang="hu-HU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/>
            <a:endParaRPr lang="hu-HU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/>
            <a:endParaRPr lang="hu-HU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591F2A13-A603-8A34-1592-7BAB5FF6327D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hu-HU" dirty="0"/>
              <a:t>Valóságos Könyvtár – Könyvtári Valóság 2023</a:t>
            </a:r>
          </a:p>
        </p:txBody>
      </p:sp>
    </p:spTree>
    <p:extLst>
      <p:ext uri="{BB962C8B-B14F-4D97-AF65-F5344CB8AC3E}">
        <p14:creationId xmlns:p14="http://schemas.microsoft.com/office/powerpoint/2010/main" val="119868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EF5D3FDD-5807-5352-CDD0-355593C5054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546147"/>
            <a:ext cx="10515600" cy="529404"/>
          </a:xfrm>
        </p:spPr>
        <p:txBody>
          <a:bodyPr/>
          <a:lstStyle/>
          <a:p>
            <a:r>
              <a:rPr lang="hu-HU" dirty="0"/>
              <a:t>A könyvtártudomány jövője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C867C14-49FF-90FA-56FD-BC5DA4E76F39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342416"/>
            <a:ext cx="10971179" cy="464982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Tudományos könyvtárosok képesítési rendelete (Poroszország 1912)</a:t>
            </a:r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Reáliskolák, műszaki felsőoktatás végezettjei felé nyitás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Nemzet ereje és a tudományos potenciál erősítése</a:t>
            </a:r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Ismeretgazdálkodás – a könyvtár alapintézmény</a:t>
            </a:r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Filológia, könyv- és könyvtártörténet – nemcsak őrzője a szellemi vagyonnak</a:t>
            </a:r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„Tudományos nagyüzem” – kiadványok előállítása, forgalmazása, számbavétele</a:t>
            </a:r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Népkönyvtárak – a „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library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 amerikai gyakorlatát követni </a:t>
            </a:r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Mérés és statisztikai feldolgozás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Milkau</a:t>
            </a:r>
            <a:r>
              <a:rPr lang="hu-HU" sz="2200" dirty="0"/>
              <a:t>, </a:t>
            </a:r>
            <a:r>
              <a:rPr lang="de-DE" sz="2200" dirty="0"/>
              <a:t>Karl Friedrich (Fritz) (1859–1934)</a:t>
            </a:r>
            <a:endParaRPr lang="hu-HU" sz="2200" dirty="0"/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Porosz instrukciók szerkesztője; NDW Könyvtári Bizottságának vezetője</a:t>
            </a:r>
          </a:p>
          <a:p>
            <a:pPr marL="1028700" lvl="1" indent="-342900"/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Porosz könyvtár vezetője, majd a könyvtártudomány professzora az egyetemen; könyvtártudományi kézikönyv szerkesztője</a:t>
            </a:r>
          </a:p>
          <a:p>
            <a:pPr marL="1028700" lvl="1" indent="-342900"/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Harnack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nem ért egyet utódjával – </a:t>
            </a:r>
            <a:r>
              <a:rPr lang="hu-HU" sz="2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Vossische</a:t>
            </a:r>
            <a:r>
              <a:rPr lang="hu-HU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Zeitung (1921) 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591F2A13-A603-8A34-1592-7BAB5FF6327D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hu-HU" dirty="0"/>
              <a:t>Valóságos Könyvtár – Könyvtári Valóság 2023</a:t>
            </a:r>
          </a:p>
        </p:txBody>
      </p:sp>
    </p:spTree>
    <p:extLst>
      <p:ext uri="{BB962C8B-B14F-4D97-AF65-F5344CB8AC3E}">
        <p14:creationId xmlns:p14="http://schemas.microsoft.com/office/powerpoint/2010/main" val="240602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B7D2EA7B-3978-8E5F-8698-F4BF7EEF7E06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/>
              <a:t>Köszönöm megtisztelő figyelmüket!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1EA350E-1A9D-0B49-09F1-75B24C932C82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FE06760-B177-E308-D5CD-15C362F7F1C6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285B847F-2482-075F-8655-D0B8C9474D4E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hu-HU" dirty="0"/>
              <a:t>Valóságos Könyvtár – Könyvtári Valóság 2023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4164220"/>
      </p:ext>
    </p:extLst>
  </p:cSld>
  <p:clrMapOvr>
    <a:masterClrMapping/>
  </p:clrMapOvr>
</p:sld>
</file>

<file path=ppt/theme/theme1.xml><?xml version="1.0" encoding="utf-8"?>
<a:theme xmlns:a="http://schemas.openxmlformats.org/drawingml/2006/main" name="címd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9E3F52223072E6448E133D42AC821CFF" ma:contentTypeVersion="16" ma:contentTypeDescription="Új dokumentum létrehozása." ma:contentTypeScope="" ma:versionID="be800fbd9311394320f10025c675d27e">
  <xsd:schema xmlns:xsd="http://www.w3.org/2001/XMLSchema" xmlns:xs="http://www.w3.org/2001/XMLSchema" xmlns:p="http://schemas.microsoft.com/office/2006/metadata/properties" xmlns:ns2="dd3f2cc3-fb5e-4dd6-95d2-33cefb907ce0" xmlns:ns3="5de043ce-df81-4b6e-b89a-e0b5e1cd8f9f" targetNamespace="http://schemas.microsoft.com/office/2006/metadata/properties" ma:root="true" ma:fieldsID="54d66f166ff8b8c13d866fe390f01a9c" ns2:_="" ns3:_="">
    <xsd:import namespace="dd3f2cc3-fb5e-4dd6-95d2-33cefb907ce0"/>
    <xsd:import namespace="5de043ce-df81-4b6e-b89a-e0b5e1cd8f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3f2cc3-fb5e-4dd6-95d2-33cefb907c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épcímkék" ma:readOnly="false" ma:fieldId="{5cf76f15-5ced-4ddc-b409-7134ff3c332f}" ma:taxonomyMulti="true" ma:sspId="2cb634af-c8ce-40d8-97fb-a8f3970a2e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e043ce-df81-4b6e-b89a-e0b5e1cd8f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92e495b-4c3c-4bc2-be7b-639e9bcfc0b2}" ma:internalName="TaxCatchAll" ma:showField="CatchAllData" ma:web="5de043ce-df81-4b6e-b89a-e0b5e1cd8f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1A54BA-9633-4000-BAF9-DD29C06D80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3f2cc3-fb5e-4dd6-95d2-33cefb907ce0"/>
    <ds:schemaRef ds:uri="5de043ce-df81-4b6e-b89a-e0b5e1cd8f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B09DE6-1B9C-4042-8BA8-42D4F9B648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3041</TotalTime>
  <Words>571</Words>
  <Application>Microsoft Office PowerPoint</Application>
  <PresentationFormat>Szélesvásznú</PresentationFormat>
  <Paragraphs>69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Sans</vt:lpstr>
      <vt:lpstr>címdia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CÍME prezentáció alcíme</dc:title>
  <dc:creator>Microsoft Office User</dc:creator>
  <cp:lastModifiedBy>Dr. Csík Tibor Mihály</cp:lastModifiedBy>
  <cp:revision>115</cp:revision>
  <dcterms:created xsi:type="dcterms:W3CDTF">2021-07-01T15:39:11Z</dcterms:created>
  <dcterms:modified xsi:type="dcterms:W3CDTF">2023-11-28T19:43:13Z</dcterms:modified>
</cp:coreProperties>
</file>