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1" r:id="rId2"/>
    <p:sldId id="260" r:id="rId3"/>
    <p:sldId id="281" r:id="rId4"/>
    <p:sldId id="283" r:id="rId5"/>
    <p:sldId id="268" r:id="rId6"/>
    <p:sldId id="270" r:id="rId7"/>
    <p:sldId id="269" r:id="rId8"/>
    <p:sldId id="271" r:id="rId9"/>
    <p:sldId id="272" r:id="rId10"/>
    <p:sldId id="267" r:id="rId11"/>
    <p:sldId id="273" r:id="rId12"/>
    <p:sldId id="282" r:id="rId13"/>
    <p:sldId id="278" r:id="rId14"/>
    <p:sldId id="266" r:id="rId15"/>
    <p:sldId id="274" r:id="rId16"/>
    <p:sldId id="275" r:id="rId17"/>
    <p:sldId id="276" r:id="rId18"/>
    <p:sldId id="277" r:id="rId19"/>
    <p:sldId id="279" r:id="rId20"/>
    <p:sldId id="280" r:id="rId21"/>
    <p:sldId id="284" r:id="rId22"/>
    <p:sldId id="264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F87"/>
    <a:srgbClr val="D6AF08"/>
    <a:srgbClr val="F5C809"/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4643"/>
  </p:normalViewPr>
  <p:slideViewPr>
    <p:cSldViewPr snapToGrid="0" snapToObjects="1">
      <p:cViewPr varScale="1">
        <p:scale>
          <a:sx n="108" d="100"/>
          <a:sy n="108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81F9-0136-436C-8B8B-B1FDA1BB9D09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FB44-FBE8-4E63-85CF-22FB89FA30D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9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77FB44-FBE8-4E63-85CF-22FB89FA30D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372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2023. 11. 27.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doi.org/10.3311/tmt.13262" TargetMode="External"/><Relationship Id="rId3" Type="http://schemas.openxmlformats.org/officeDocument/2006/relationships/hyperlink" Target="http://doi.org/10.1177/09610006231179719" TargetMode="External"/><Relationship Id="rId7" Type="http://schemas.openxmlformats.org/officeDocument/2006/relationships/hyperlink" Target="http://doi.org/10.3311/tmt.13241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i.org/10.3311/tmt.13186" TargetMode="External"/><Relationship Id="rId5" Type="http://schemas.openxmlformats.org/officeDocument/2006/relationships/hyperlink" Target="http://doi.org/10.1108/RSR-01-2022-0005" TargetMode="External"/><Relationship Id="rId4" Type="http://schemas.openxmlformats.org/officeDocument/2006/relationships/hyperlink" Target="http://doi.org/10.1016/j.heliyon.2023.e15676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C37F6C7-B75D-A84B-8726-56195C03D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8" y="2070404"/>
            <a:ext cx="8198159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800" b="1" i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„A könyvtár a puszta létezésével</a:t>
            </a:r>
            <a:br>
              <a:rPr lang="hu-HU" sz="2800" b="1" i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800" b="1" i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maga a pénzügyi tudatosság.”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28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Pénzügyi kultúra felmérés a magyarországi könyvtárosok körében</a:t>
            </a: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8" y="4169424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5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 Péter – Winkler Bea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8" y="5297880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Valóságos könyvtár – könyvtári valóság VI.</a:t>
            </a:r>
          </a:p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 BTK, 2023. november 28–29.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516FE3B-6E6F-0BD7-1550-E0B10750C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8387" y="133765"/>
            <a:ext cx="3160452" cy="5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Pénzügyi jártasság és honlaptartalom/képzés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C888AB3-30D4-48A9-7289-AC659EED3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87982"/>
              </p:ext>
            </p:extLst>
          </p:nvPr>
        </p:nvGraphicFramePr>
        <p:xfrm>
          <a:off x="838200" y="1453446"/>
          <a:ext cx="5473937" cy="2410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5513">
                  <a:extLst>
                    <a:ext uri="{9D8B030D-6E8A-4147-A177-3AD203B41FA5}">
                      <a16:colId xmlns:a16="http://schemas.microsoft.com/office/drawing/2014/main" val="4217468736"/>
                    </a:ext>
                  </a:extLst>
                </a:gridCol>
                <a:gridCol w="1310548">
                  <a:extLst>
                    <a:ext uri="{9D8B030D-6E8A-4147-A177-3AD203B41FA5}">
                      <a16:colId xmlns:a16="http://schemas.microsoft.com/office/drawing/2014/main" val="706969686"/>
                    </a:ext>
                  </a:extLst>
                </a:gridCol>
                <a:gridCol w="1310548">
                  <a:extLst>
                    <a:ext uri="{9D8B030D-6E8A-4147-A177-3AD203B41FA5}">
                      <a16:colId xmlns:a16="http://schemas.microsoft.com/office/drawing/2014/main" val="2399439423"/>
                    </a:ext>
                  </a:extLst>
                </a:gridCol>
                <a:gridCol w="1237328">
                  <a:extLst>
                    <a:ext uri="{9D8B030D-6E8A-4147-A177-3AD203B41FA5}">
                      <a16:colId xmlns:a16="http://schemas.microsoft.com/office/drawing/2014/main" val="1340927225"/>
                    </a:ext>
                  </a:extLst>
                </a:gridCol>
              </a:tblGrid>
              <a:tr h="95639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u-HU" sz="1600" kern="100" dirty="0"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Honlapjukon található </a:t>
                      </a:r>
                      <a:endParaRPr lang="hu-HU" sz="1600" kern="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pénzügyekkel kapcsolatos tartalom?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67623"/>
                  </a:ext>
                </a:extLst>
              </a:tr>
              <a:tr h="263074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igen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>
                          <a:effectLst/>
                        </a:rPr>
                        <a:t>nem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5357677"/>
                  </a:ext>
                </a:extLst>
              </a:tr>
              <a:tr h="2630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Van pénzügyi témákban jártas kolléga a könyvtárban?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van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8,74%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>
                          <a:effectLst/>
                        </a:rPr>
                        <a:t>31,55%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25191207"/>
                  </a:ext>
                </a:extLst>
              </a:tr>
              <a:tr h="82565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nincs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1,46%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58,25%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95613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1DCEEEC9-8F80-3BB7-4D67-F53C8EA16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24995"/>
              </p:ext>
            </p:extLst>
          </p:nvPr>
        </p:nvGraphicFramePr>
        <p:xfrm>
          <a:off x="6375091" y="3359589"/>
          <a:ext cx="5359638" cy="26024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996">
                  <a:extLst>
                    <a:ext uri="{9D8B030D-6E8A-4147-A177-3AD203B41FA5}">
                      <a16:colId xmlns:a16="http://schemas.microsoft.com/office/drawing/2014/main" val="4056070125"/>
                    </a:ext>
                  </a:extLst>
                </a:gridCol>
                <a:gridCol w="1293953">
                  <a:extLst>
                    <a:ext uri="{9D8B030D-6E8A-4147-A177-3AD203B41FA5}">
                      <a16:colId xmlns:a16="http://schemas.microsoft.com/office/drawing/2014/main" val="2096629934"/>
                    </a:ext>
                  </a:extLst>
                </a:gridCol>
                <a:gridCol w="1293953">
                  <a:extLst>
                    <a:ext uri="{9D8B030D-6E8A-4147-A177-3AD203B41FA5}">
                      <a16:colId xmlns:a16="http://schemas.microsoft.com/office/drawing/2014/main" val="2625594871"/>
                    </a:ext>
                  </a:extLst>
                </a:gridCol>
                <a:gridCol w="1200736">
                  <a:extLst>
                    <a:ext uri="{9D8B030D-6E8A-4147-A177-3AD203B41FA5}">
                      <a16:colId xmlns:a16="http://schemas.microsoft.com/office/drawing/2014/main" val="2935427120"/>
                    </a:ext>
                  </a:extLst>
                </a:gridCol>
              </a:tblGrid>
              <a:tr h="1056430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rowSpan="2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Szervezett pénzügyi témakörben bármilyen képzést könyvtára az elmúlt 5 évben? 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424333"/>
                  </a:ext>
                </a:extLst>
              </a:tr>
              <a:tr h="259948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igen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>
                          <a:effectLst/>
                        </a:rPr>
                        <a:t>nem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84979366"/>
                  </a:ext>
                </a:extLst>
              </a:tr>
              <a:tr h="259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Van pénzügyi témákban jártas kolléga a könyvtárban?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>
                          <a:effectLst/>
                        </a:rPr>
                        <a:t>van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1,54%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>
                          <a:effectLst/>
                        </a:rPr>
                        <a:t>37,95%</a:t>
                      </a:r>
                      <a:endParaRPr lang="hu-H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3931948"/>
                  </a:ext>
                </a:extLst>
              </a:tr>
              <a:tr h="796482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nincs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0%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kern="100" dirty="0">
                          <a:effectLst/>
                        </a:rPr>
                        <a:t>60,51%</a:t>
                      </a:r>
                      <a:endParaRPr lang="hu-H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70852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08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Várakozások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F33AFD42-9587-C1EC-80BA-AFBCBEC0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548621"/>
              </p:ext>
            </p:extLst>
          </p:nvPr>
        </p:nvGraphicFramePr>
        <p:xfrm>
          <a:off x="1642368" y="1244615"/>
          <a:ext cx="8478175" cy="461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379">
                  <a:extLst>
                    <a:ext uri="{9D8B030D-6E8A-4147-A177-3AD203B41FA5}">
                      <a16:colId xmlns:a16="http://schemas.microsoft.com/office/drawing/2014/main" val="3547193375"/>
                    </a:ext>
                  </a:extLst>
                </a:gridCol>
                <a:gridCol w="6887464">
                  <a:extLst>
                    <a:ext uri="{9D8B030D-6E8A-4147-A177-3AD203B41FA5}">
                      <a16:colId xmlns:a16="http://schemas.microsoft.com/office/drawing/2014/main" val="347892017"/>
                    </a:ext>
                  </a:extLst>
                </a:gridCol>
                <a:gridCol w="1192332">
                  <a:extLst>
                    <a:ext uri="{9D8B030D-6E8A-4147-A177-3AD203B41FA5}">
                      <a16:colId xmlns:a16="http://schemas.microsoft.com/office/drawing/2014/main" val="39723187"/>
                    </a:ext>
                  </a:extLst>
                </a:gridCol>
              </a:tblGrid>
              <a:tr h="3744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>
                          <a:effectLst/>
                        </a:rPr>
                        <a:t> 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Kérdés: Mennyire…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>
                          <a:effectLst/>
                        </a:rPr>
                        <a:t>Átlag 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22538465"/>
                  </a:ext>
                </a:extLst>
              </a:tr>
              <a:tr h="11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>
                          <a:effectLst/>
                        </a:rPr>
                        <a:t>1.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tartja elképzelhetőnek, hogy könyvtára képes olyan külső együttműködő partnereket találni, akik segítenek a pénzügyi oktatási programok megvalósításában?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>
                          <a:effectLst/>
                        </a:rPr>
                        <a:t>3,09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10411854"/>
                  </a:ext>
                </a:extLst>
              </a:tr>
              <a:tr h="11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>
                          <a:effectLst/>
                        </a:rPr>
                        <a:t>2.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bízik abban, hogy könyvtára képes olyan pénzügyi ismeretterjesztő programokat szervezni, amelyek megfelelnek a könyvtárhasználók elvárásainak?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>
                          <a:effectLst/>
                        </a:rPr>
                        <a:t>3,06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67287604"/>
                  </a:ext>
                </a:extLst>
              </a:tr>
              <a:tr h="7662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>
                          <a:effectLst/>
                        </a:rPr>
                        <a:t>3.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bízik abban, hogy könyvtárának munkatársai tudnak válaszolni a használók pénzügyekkel kapcsolatos kérdéseire?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>
                          <a:effectLst/>
                        </a:rPr>
                        <a:t>2,63</a:t>
                      </a:r>
                      <a:endParaRPr lang="hu-H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72712646"/>
                  </a:ext>
                </a:extLst>
              </a:tr>
              <a:tr h="11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 kern="100">
                          <a:effectLst/>
                        </a:rPr>
                        <a:t>4.</a:t>
                      </a:r>
                      <a:endParaRPr lang="hu-H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bízik abban, hogy könyvtárának munkatársai külső források vagy más intézmények bevonásával segíteni tudnak pénzügyekkel kapcsolatos összetettebb problémák megoldásában?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2000" kern="100" dirty="0">
                          <a:effectLst/>
                        </a:rPr>
                        <a:t>2,95</a:t>
                      </a:r>
                      <a:endParaRPr lang="hu-H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5551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60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Tájékoztatási kérdések megválaszolása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674D3FC-5F1A-089B-EE78-E897D765E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06" y="1301346"/>
            <a:ext cx="7352388" cy="44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7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Tájékoztatási kérdések és felsőoktatás</a:t>
            </a:r>
          </a:p>
          <a:p>
            <a:endParaRPr lang="hu-HU" sz="36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4045E10-F0D0-3B34-89B1-25A47B2B6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649" y="1727916"/>
            <a:ext cx="9474702" cy="373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75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Tájékoztatási kérdések és továbbképzés</a:t>
            </a:r>
          </a:p>
          <a:p>
            <a:endParaRPr lang="hu-HU" sz="36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C0CE935-0F5B-1FA0-6AAC-27A30093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41" y="1580223"/>
            <a:ext cx="10253759" cy="41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6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Képzési igények (témakörök)</a:t>
            </a:r>
          </a:p>
          <a:p>
            <a:endParaRPr lang="hu-HU" sz="36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37C291-837A-EE42-9DCF-2A1D7AE2A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029" y="1301750"/>
            <a:ext cx="8478175" cy="4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7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Használói igények és könyvtároskompetenciák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0CB591CF-393B-D45D-A398-0398E2F6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84" y="1480202"/>
            <a:ext cx="8977173" cy="448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Programok ismertsége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6CFA9EF-8D08-4D28-BEF6-4BA01CF837ED}"/>
              </a:ext>
            </a:extLst>
          </p:cNvPr>
          <p:cNvSpPr txBox="1"/>
          <p:nvPr/>
        </p:nvSpPr>
        <p:spPr>
          <a:xfrm>
            <a:off x="838200" y="1325613"/>
            <a:ext cx="10676138" cy="4528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válaszadók negyede tudott írni legalább egyetlen kezdeményezést, amelyek közül több </a:t>
            </a:r>
            <a:r>
              <a:rPr lang="hu-HU" sz="20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irreleváns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volt. </a:t>
            </a:r>
          </a:p>
          <a:p>
            <a:pPr marL="285750" indent="-28575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nemzetközi könyvtári kezdeményezésekről a válaszadók közel </a:t>
            </a:r>
            <a:r>
              <a:rPr lang="hu-HU" sz="20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93%-a nem tudott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Azok közül, akik ismernek </a:t>
            </a:r>
            <a:r>
              <a:rPr lang="hu-HU" sz="20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pénzügyi tudatosságot fejlesztő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törekvéseket (17 fő), konkrét példát 11 válaszadó említett: British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(11), Money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Week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(4),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Money (2),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Investing@Your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(2) stb. Ezek az ELTE BTK Könyvtár- és Információtudományi Intézete oktatási programjának szerves részei.</a:t>
            </a:r>
          </a:p>
          <a:p>
            <a:pPr marL="285750" indent="-285750">
              <a:lnSpc>
                <a:spcPts val="39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válaszdók </a:t>
            </a:r>
            <a:r>
              <a:rPr lang="hu-HU" sz="20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95%-a nem ismer vállalkozásfejlesztéssel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kapcsolatos hazai vagy nemzetközi könyvtári programot.</a:t>
            </a:r>
          </a:p>
        </p:txBody>
      </p:sp>
    </p:spTree>
    <p:extLst>
      <p:ext uri="{BB962C8B-B14F-4D97-AF65-F5344CB8AC3E}">
        <p14:creationId xmlns:p14="http://schemas.microsoft.com/office/powerpoint/2010/main" val="36928722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7A92A98F-98A8-9BC2-6600-BC873652C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757" y="1269170"/>
            <a:ext cx="7328486" cy="467413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05C0953-9380-8332-5E55-06C43C31B9AD}"/>
              </a:ext>
            </a:extLst>
          </p:cNvPr>
          <p:cNvSpPr txBox="1"/>
          <p:nvPr/>
        </p:nvSpPr>
        <p:spPr>
          <a:xfrm>
            <a:off x="838200" y="39949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Képzés, működés, társadalmi megítélés, finanszírozás</a:t>
            </a:r>
          </a:p>
        </p:txBody>
      </p:sp>
    </p:spTree>
    <p:extLst>
      <p:ext uri="{BB962C8B-B14F-4D97-AF65-F5344CB8AC3E}">
        <p14:creationId xmlns:p14="http://schemas.microsoft.com/office/powerpoint/2010/main" val="2590994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Könyvtárosok igényei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8616577-8CBC-F7CF-05AB-12271B0D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82" y="1392628"/>
            <a:ext cx="7365636" cy="44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4BAC495-8DBF-F14D-D52D-0FFD4098F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996" y="585432"/>
            <a:ext cx="5880280" cy="4953739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1F7884C-27CE-3D56-2D64-42C2A50DD4B9}"/>
              </a:ext>
            </a:extLst>
          </p:cNvPr>
          <p:cNvSpPr txBox="1"/>
          <p:nvPr/>
        </p:nvSpPr>
        <p:spPr>
          <a:xfrm>
            <a:off x="358806" y="815245"/>
            <a:ext cx="6743330" cy="449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Kutatási program:</a:t>
            </a:r>
          </a:p>
          <a:p>
            <a:pPr>
              <a:lnSpc>
                <a:spcPct val="114000"/>
              </a:lnSpc>
            </a:pP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pénzügyi kultúra fejlesztésének</a:t>
            </a:r>
          </a:p>
          <a:p>
            <a:pPr>
              <a:lnSpc>
                <a:spcPct val="114000"/>
              </a:lnSpc>
            </a:pP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könyvtári modellje</a:t>
            </a:r>
          </a:p>
          <a:p>
            <a:pPr>
              <a:lnSpc>
                <a:spcPct val="114000"/>
              </a:lnSpc>
            </a:pPr>
            <a:endParaRPr lang="hu-HU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hu-HU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Időszak:</a:t>
            </a:r>
          </a:p>
          <a:p>
            <a:pPr>
              <a:lnSpc>
                <a:spcPct val="114000"/>
              </a:lnSpc>
            </a:pP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2020–2023</a:t>
            </a:r>
          </a:p>
          <a:p>
            <a:pPr>
              <a:lnSpc>
                <a:spcPct val="114000"/>
              </a:lnSpc>
            </a:pPr>
            <a:endParaRPr lang="hu-HU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hu-HU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Támogatók:</a:t>
            </a:r>
          </a:p>
          <a:p>
            <a:pPr>
              <a:lnSpc>
                <a:spcPct val="114000"/>
              </a:lnSpc>
            </a:pP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Bolyai János Kutatási Ösztöndíj (MTA)</a:t>
            </a:r>
          </a:p>
          <a:p>
            <a:pPr>
              <a:lnSpc>
                <a:spcPct val="114000"/>
              </a:lnSpc>
            </a:pP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ÚNKP Bolyai+ (NKFIH)</a:t>
            </a:r>
          </a:p>
          <a:p>
            <a:pPr>
              <a:lnSpc>
                <a:spcPct val="114000"/>
              </a:lnSpc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hu-HU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Kutatóhely:</a:t>
            </a:r>
            <a:br>
              <a:rPr lang="hu-HU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ELTE BTK</a:t>
            </a:r>
            <a:b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Könyvtár- és Információtudományi Intézet</a:t>
            </a: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Konklúzió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3ADB797-C791-0FB7-3512-A976CCAA5663}"/>
              </a:ext>
            </a:extLst>
          </p:cNvPr>
          <p:cNvSpPr txBox="1"/>
          <p:nvPr/>
        </p:nvSpPr>
        <p:spPr>
          <a:xfrm>
            <a:off x="838200" y="1376961"/>
            <a:ext cx="1089808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Nyitott, semleges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és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elzárkózó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(többször sarkos) válaszok (1/3 – 1/3 – 1/3).</a:t>
            </a:r>
          </a:p>
          <a:p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Akik szakmai vagy érzelmi meggyőződésből nem utasították el a témakör könyvtári jelenlétét, az innováció hazai gátjának jelölték meg:</a:t>
            </a:r>
          </a:p>
          <a:p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szakértelem, az anyagi források, a munkakapacitás (vö. kiégés), </a:t>
            </a:r>
            <a:b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módszertani útmutatás és a használói érdeklődés hiányát.</a:t>
            </a:r>
          </a:p>
          <a:p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Partneri hálózat, mintaprogram: </a:t>
            </a:r>
            <a:r>
              <a:rPr lang="hu-HU" sz="2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Investing@Your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2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Library</a:t>
            </a: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200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Hazai cselekvési terv? </a:t>
            </a:r>
          </a:p>
          <a:p>
            <a:endParaRPr lang="hu-HU" sz="2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Vizsgálatunk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korlátjaként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jelentkezik, hogy nem reprezentatív és valamennyi könyvtártípust együttesen kezeli, nem specializált egy-egy könyvtárfajtára.</a:t>
            </a:r>
          </a:p>
        </p:txBody>
      </p:sp>
    </p:spTree>
    <p:extLst>
      <p:ext uri="{BB962C8B-B14F-4D97-AF65-F5344CB8AC3E}">
        <p14:creationId xmlns:p14="http://schemas.microsoft.com/office/powerpoint/2010/main" val="187990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Válogatott szakirodalom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3ADB797-C791-0FB7-3512-A976CCAA5663}"/>
              </a:ext>
            </a:extLst>
          </p:cNvPr>
          <p:cNvSpPr txBox="1"/>
          <p:nvPr/>
        </p:nvSpPr>
        <p:spPr>
          <a:xfrm>
            <a:off x="838200" y="1248749"/>
            <a:ext cx="11106705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7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Nemzetközi szaksajtó: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Kiszl, P., &amp; Winkler, B. (2023). 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Financial literacy in Hungarian libraries: Survey-based steps for implementation. 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</a:t>
            </a:r>
            <a:r>
              <a:rPr lang="hu-HU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Librarianship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hu-HU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Science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http://doi.org/10.1177/09610006231179719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[Q1]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Bouaamri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A., </a:t>
            </a:r>
            <a:r>
              <a:rPr lang="en-US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Otike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F., Hajdu </a:t>
            </a:r>
            <a:r>
              <a:rPr lang="en-US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Barát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Á., &amp; Kiszl, P. (2023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). Incorporating business courses into LIS programs in Hungary: An examination of ALA-accredited programs. 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lang="hu-HU" sz="17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elyion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9(5). 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http://doi.org/10.1016/j.heliyon.2023.e15676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[Q1]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Kiszl, P., &amp; Winkler, B. (2022). 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Libraries and financial literacy. 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Reference Services Review, 50(3/4), 356–376. 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http://doi.org/10.1108/RSR-01-2022-0005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[Q2]</a:t>
            </a:r>
          </a:p>
          <a:p>
            <a:endParaRPr lang="hu-HU" sz="1700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7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TMT-sorozat: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Kiszl, P., &amp; Winkler, B.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(2022). </a:t>
            </a:r>
            <a:r>
              <a:rPr lang="hu-HU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Könyvtárak és a pénzügyi kultúra 1. rész. Keretrendszer. 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Tudományos és Műszaki Tájékoztatás, 69(7), 342–357. 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http://doi.org/10.3311/tmt.13186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Kiszl, P. (2023). </a:t>
            </a:r>
            <a:r>
              <a:rPr lang="hu-HU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Könyvtárak és a pénzügyi kultúra 2. rész Kompetenciák.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Tudományos és Műszaki Tájékoztatás, 70(2), 177–189. 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http://doi.org/10.3311/tmt.13241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Kiszl, P., &amp; Winkler, B. (2023).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Könyvtárak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és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pénzügyi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kultúra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3.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rész</a:t>
            </a:r>
            <a:r>
              <a:rPr lang="hu-HU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Felmérés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magyarországi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könyvtárosok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700" b="1" i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körében</a:t>
            </a:r>
            <a:r>
              <a:rPr lang="en-US" sz="1700" b="1" i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Tudományos és Műszaki Tájékoztatás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70(3), 263–288. </a:t>
            </a:r>
            <a:r>
              <a:rPr lang="en-US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http://doi.org/10.3311/tmt.13262</a:t>
            </a:r>
            <a:endParaRPr lang="hu-HU" sz="17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hu-HU" sz="17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7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hu-HU" sz="24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34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66F0208F-4A0C-B64C-AAE9-23C5F2AF2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1243014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3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Köszönjük a figyelmet</a:t>
            </a:r>
            <a:r>
              <a:rPr lang="en-US" sz="3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hu-HU" sz="32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6B0113CA-BD74-C213-C294-2D5A2B766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7" y="2902999"/>
            <a:ext cx="7443558" cy="3688672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151FDCF7-6853-2BE4-ED4A-B9E2A8194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116" y="73570"/>
            <a:ext cx="3164098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Cél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657FA6A-EA56-E1BD-CD2B-7AFCD8697455}"/>
              </a:ext>
            </a:extLst>
          </p:cNvPr>
          <p:cNvSpPr txBox="1"/>
          <p:nvPr/>
        </p:nvSpPr>
        <p:spPr>
          <a:xfrm>
            <a:off x="838200" y="1045826"/>
            <a:ext cx="11353800" cy="488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hu-HU" sz="1050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Magyarországon a témában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először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felmérést végezni.</a:t>
            </a:r>
          </a:p>
          <a:p>
            <a:pPr>
              <a:lnSpc>
                <a:spcPct val="114000"/>
              </a:lnSpc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Könyvtárosok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többféle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szerepben: magánember, intézményvezető, használóképző...</a:t>
            </a:r>
          </a:p>
          <a:p>
            <a:pPr>
              <a:lnSpc>
                <a:spcPct val="114000"/>
              </a:lnSpc>
            </a:pP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14000"/>
              </a:lnSpc>
            </a:pP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Helyzetfelmérés és válaszok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következőkre:</a:t>
            </a:r>
          </a:p>
          <a:p>
            <a:pPr>
              <a:lnSpc>
                <a:spcPct val="114000"/>
              </a:lnSpc>
            </a:pP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Mit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gondolnak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témakörről a könyvtárosok?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 a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gátja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pénzügyi kultúrával kapcsolatos hazai szolgáltatásbővítésnek?</a:t>
            </a:r>
            <a:b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feladatok elvégzése, milyen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innovációk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bevezetése szükséges a könyvtárakban?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könyvtárosok számára mely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kompetenciaterületek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elsajátítása lenne indokolt?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Milyen (külső) együttműködő </a:t>
            </a:r>
            <a:r>
              <a:rPr lang="hu-HU" sz="22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partnerek </a:t>
            </a:r>
            <a:r>
              <a:rPr lang="hu-HU" sz="22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bevonása tűnik célszerűnek?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hu-HU" sz="22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8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Módszer és háttér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657FA6A-EA56-E1BD-CD2B-7AFCD8697455}"/>
              </a:ext>
            </a:extLst>
          </p:cNvPr>
          <p:cNvSpPr txBox="1"/>
          <p:nvPr/>
        </p:nvSpPr>
        <p:spPr>
          <a:xfrm>
            <a:off x="838199" y="1119947"/>
            <a:ext cx="10924714" cy="4881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hu-HU" sz="1050" b="1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Survio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kérdőívprogram;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American Library Association (ALA) – FINRA Foundation </a:t>
            </a:r>
            <a:r>
              <a:rPr lang="en-US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Smart </a:t>
            </a:r>
            <a:r>
              <a:rPr lang="en-US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Investing@Your</a:t>
            </a:r>
            <a:r>
              <a:rPr lang="en-US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Library Manager Tools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felhasználása, emellett hazai sajátosságok beépítése;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azonosításra alkalmas személyes adatokat nem kértünk;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lekérdezés;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felmérés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2022 májusában és júniusában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kérdőív közzététele: Facebook, </a:t>
            </a:r>
            <a:r>
              <a:rPr lang="hu-HU" sz="24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Katalist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szakmai szervezetek, ELTE BTK Könyvtár- és Információtudományi Intézet kommunikációs csatornái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750 belépés, ebből 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256 kitöltés, 81%-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nő, 17%-</a:t>
            </a:r>
            <a:r>
              <a:rPr lang="hu-HU" sz="2400" b="1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uk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férfi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42 kérdés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hu-HU" sz="2400" b="1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4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kitöltési idő: kb. fele 5–10 perc, kb. harmada 10–30 perc alatt.</a:t>
            </a:r>
          </a:p>
        </p:txBody>
      </p:sp>
    </p:spTree>
    <p:extLst>
      <p:ext uri="{BB962C8B-B14F-4D97-AF65-F5344CB8AC3E}">
        <p14:creationId xmlns:p14="http://schemas.microsoft.com/office/powerpoint/2010/main" val="177859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Életkor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D45A636-8A57-C6B1-6FBB-536A7945D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279" y="1244615"/>
            <a:ext cx="7757980" cy="46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6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Területi megoszlás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03171D3-9B6C-85FC-B6C4-9F8783F0B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001" y="1277566"/>
            <a:ext cx="7543998" cy="452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31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Könyvtártípus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3DB93A9-9E0A-3317-5838-A60C9BB13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40" y="1584961"/>
            <a:ext cx="9348920" cy="395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Munkakör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3953A5D-7AB4-275C-8B4F-066274F01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786" y="1358446"/>
            <a:ext cx="8294427" cy="435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2A3A818-BF92-4BE7-A352-0E7348F50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7254"/>
            <a:ext cx="12192000" cy="8509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Diplomaszerzés és pénzügyi ismeretek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ím 1">
            <a:extLst>
              <a:ext uri="{FF2B5EF4-FFF2-40B4-BE49-F238E27FC236}">
                <a16:creationId xmlns:a16="http://schemas.microsoft.com/office/drawing/2014/main" id="{0B2E556E-3FCC-469A-9020-E74E90D6BEA0}"/>
              </a:ext>
            </a:extLst>
          </p:cNvPr>
          <p:cNvSpPr txBox="1">
            <a:spLocks/>
          </p:cNvSpPr>
          <p:nvPr/>
        </p:nvSpPr>
        <p:spPr>
          <a:xfrm>
            <a:off x="2889921" y="629899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Valóságos könyvtár – könyvtári valóság VI.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C6601B6-1B58-6136-2A78-F0AD52ED9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672" y="1324161"/>
            <a:ext cx="7926655" cy="45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5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1054</Words>
  <Application>Microsoft Office PowerPoint</Application>
  <PresentationFormat>Szélesvásznú</PresentationFormat>
  <Paragraphs>156</Paragraphs>
  <Slides>22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Dr. Kiszl Péter</cp:lastModifiedBy>
  <cp:revision>84</cp:revision>
  <dcterms:created xsi:type="dcterms:W3CDTF">2021-07-01T15:39:11Z</dcterms:created>
  <dcterms:modified xsi:type="dcterms:W3CDTF">2023-11-27T16:35:20Z</dcterms:modified>
</cp:coreProperties>
</file>