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95" r:id="rId3"/>
    <p:sldId id="296" r:id="rId4"/>
    <p:sldId id="325" r:id="rId5"/>
    <p:sldId id="301" r:id="rId6"/>
    <p:sldId id="313" r:id="rId7"/>
    <p:sldId id="298" r:id="rId8"/>
    <p:sldId id="328" r:id="rId9"/>
    <p:sldId id="341" r:id="rId10"/>
    <p:sldId id="329" r:id="rId11"/>
    <p:sldId id="338" r:id="rId12"/>
    <p:sldId id="332" r:id="rId13"/>
    <p:sldId id="330" r:id="rId14"/>
    <p:sldId id="331" r:id="rId15"/>
    <p:sldId id="333" r:id="rId16"/>
    <p:sldId id="334" r:id="rId17"/>
    <p:sldId id="339" r:id="rId18"/>
    <p:sldId id="340" r:id="rId19"/>
    <p:sldId id="335" r:id="rId20"/>
    <p:sldId id="336" r:id="rId21"/>
    <p:sldId id="337" r:id="rId22"/>
    <p:sldId id="256" r:id="rId23"/>
  </p:sldIdLst>
  <p:sldSz cx="24479250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7" userDrawn="1">
          <p15:clr>
            <a:srgbClr val="A4A3A4"/>
          </p15:clr>
        </p15:guide>
        <p15:guide id="2" pos="77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zler Tamás" initials="MT" lastIdx="1" clrIdx="0">
    <p:extLst>
      <p:ext uri="{19B8F6BF-5375-455C-9EA6-DF929625EA0E}">
        <p15:presenceInfo xmlns:p15="http://schemas.microsoft.com/office/powerpoint/2012/main" userId="Miszler Tam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34A"/>
    <a:srgbClr val="D9B72E"/>
    <a:srgbClr val="5A9F65"/>
    <a:srgbClr val="248D7B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1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402" y="114"/>
      </p:cViewPr>
      <p:guideLst>
        <p:guide orient="horz" pos="4377"/>
        <p:guide pos="77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6E22A3-ACA5-41E5-9BCF-DA44E03998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4535" y="4401344"/>
            <a:ext cx="10905259" cy="4876800"/>
          </a:xfrm>
          <a:custGeom>
            <a:avLst/>
            <a:gdLst>
              <a:gd name="connsiteX0" fmla="*/ 0 w 10905259"/>
              <a:gd name="connsiteY0" fmla="*/ 0 h 4876800"/>
              <a:gd name="connsiteX1" fmla="*/ 10905259 w 10905259"/>
              <a:gd name="connsiteY1" fmla="*/ 0 h 4876800"/>
              <a:gd name="connsiteX2" fmla="*/ 10905259 w 10905259"/>
              <a:gd name="connsiteY2" fmla="*/ 4876800 h 4876800"/>
              <a:gd name="connsiteX3" fmla="*/ 0 w 10905259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5259" h="4876800">
                <a:moveTo>
                  <a:pt x="0" y="0"/>
                </a:moveTo>
                <a:lnTo>
                  <a:pt x="10905259" y="0"/>
                </a:lnTo>
                <a:lnTo>
                  <a:pt x="10905259" y="4876800"/>
                </a:lnTo>
                <a:lnTo>
                  <a:pt x="0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151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773168-6836-4C46-8CBE-ADA5D11F4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46286" y="2110520"/>
            <a:ext cx="5739742" cy="11555720"/>
          </a:xfrm>
          <a:custGeom>
            <a:avLst/>
            <a:gdLst>
              <a:gd name="connsiteX0" fmla="*/ 0 w 5739742"/>
              <a:gd name="connsiteY0" fmla="*/ 0 h 11555720"/>
              <a:gd name="connsiteX1" fmla="*/ 5739742 w 5739742"/>
              <a:gd name="connsiteY1" fmla="*/ 0 h 11555720"/>
              <a:gd name="connsiteX2" fmla="*/ 5739742 w 5739742"/>
              <a:gd name="connsiteY2" fmla="*/ 11555720 h 11555720"/>
              <a:gd name="connsiteX3" fmla="*/ 0 w 5739742"/>
              <a:gd name="connsiteY3" fmla="*/ 11555720 h 115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742" h="11555720">
                <a:moveTo>
                  <a:pt x="0" y="0"/>
                </a:moveTo>
                <a:lnTo>
                  <a:pt x="5739742" y="0"/>
                </a:lnTo>
                <a:lnTo>
                  <a:pt x="5739742" y="11555720"/>
                </a:lnTo>
                <a:lnTo>
                  <a:pt x="0" y="115557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52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48D1508-8E4D-4E26-B63D-BC991FA7E5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3403033" cy="13679488"/>
          </a:xfrm>
          <a:custGeom>
            <a:avLst/>
            <a:gdLst>
              <a:gd name="connsiteX0" fmla="*/ 0 w 13403033"/>
              <a:gd name="connsiteY0" fmla="*/ 0 h 13679488"/>
              <a:gd name="connsiteX1" fmla="*/ 13403033 w 13403033"/>
              <a:gd name="connsiteY1" fmla="*/ 0 h 13679488"/>
              <a:gd name="connsiteX2" fmla="*/ 13403033 w 13403033"/>
              <a:gd name="connsiteY2" fmla="*/ 13679488 h 13679488"/>
              <a:gd name="connsiteX3" fmla="*/ 0 w 13403033"/>
              <a:gd name="connsiteY3" fmla="*/ 13679488 h 1367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3033" h="13679488">
                <a:moveTo>
                  <a:pt x="0" y="0"/>
                </a:moveTo>
                <a:lnTo>
                  <a:pt x="13403033" y="0"/>
                </a:lnTo>
                <a:lnTo>
                  <a:pt x="13403033" y="13679488"/>
                </a:lnTo>
                <a:lnTo>
                  <a:pt x="0" y="13679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4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934C99-8D4C-403F-AE72-3729650F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563" y="1115724"/>
            <a:ext cx="8700655" cy="7259782"/>
          </a:xfrm>
          <a:custGeom>
            <a:avLst/>
            <a:gdLst>
              <a:gd name="connsiteX0" fmla="*/ 0 w 8700655"/>
              <a:gd name="connsiteY0" fmla="*/ 0 h 7259782"/>
              <a:gd name="connsiteX1" fmla="*/ 8700655 w 8700655"/>
              <a:gd name="connsiteY1" fmla="*/ 0 h 7259782"/>
              <a:gd name="connsiteX2" fmla="*/ 8700655 w 8700655"/>
              <a:gd name="connsiteY2" fmla="*/ 7259782 h 7259782"/>
              <a:gd name="connsiteX3" fmla="*/ 0 w 8700655"/>
              <a:gd name="connsiteY3" fmla="*/ 7259782 h 725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0655" h="7259782">
                <a:moveTo>
                  <a:pt x="0" y="0"/>
                </a:moveTo>
                <a:lnTo>
                  <a:pt x="8700655" y="0"/>
                </a:lnTo>
                <a:lnTo>
                  <a:pt x="8700655" y="7259782"/>
                </a:lnTo>
                <a:lnTo>
                  <a:pt x="0" y="72597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CE8D23-0ABE-4300-A0EA-971687A60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25890" y="1115724"/>
            <a:ext cx="4516583" cy="11665528"/>
          </a:xfrm>
          <a:custGeom>
            <a:avLst/>
            <a:gdLst>
              <a:gd name="connsiteX0" fmla="*/ 0 w 4516583"/>
              <a:gd name="connsiteY0" fmla="*/ 0 h 11665528"/>
              <a:gd name="connsiteX1" fmla="*/ 4516583 w 4516583"/>
              <a:gd name="connsiteY1" fmla="*/ 0 h 11665528"/>
              <a:gd name="connsiteX2" fmla="*/ 4516583 w 4516583"/>
              <a:gd name="connsiteY2" fmla="*/ 11665528 h 11665528"/>
              <a:gd name="connsiteX3" fmla="*/ 0 w 4516583"/>
              <a:gd name="connsiteY3" fmla="*/ 11665528 h 1166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583" h="11665528">
                <a:moveTo>
                  <a:pt x="0" y="0"/>
                </a:moveTo>
                <a:lnTo>
                  <a:pt x="4516583" y="0"/>
                </a:lnTo>
                <a:lnTo>
                  <a:pt x="4516583" y="11665528"/>
                </a:lnTo>
                <a:lnTo>
                  <a:pt x="0" y="11665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91E0D51-90C7-47FB-AD1F-43106DCDF5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464144" y="1116013"/>
            <a:ext cx="4516583" cy="5922963"/>
          </a:xfrm>
          <a:custGeom>
            <a:avLst/>
            <a:gdLst>
              <a:gd name="connsiteX0" fmla="*/ 0 w 4516583"/>
              <a:gd name="connsiteY0" fmla="*/ 0 h 5922963"/>
              <a:gd name="connsiteX1" fmla="*/ 4516583 w 4516583"/>
              <a:gd name="connsiteY1" fmla="*/ 0 h 5922963"/>
              <a:gd name="connsiteX2" fmla="*/ 4516583 w 4516583"/>
              <a:gd name="connsiteY2" fmla="*/ 5922963 h 5922963"/>
              <a:gd name="connsiteX3" fmla="*/ 0 w 4516583"/>
              <a:gd name="connsiteY3" fmla="*/ 5922963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583" h="5922963">
                <a:moveTo>
                  <a:pt x="0" y="0"/>
                </a:moveTo>
                <a:lnTo>
                  <a:pt x="4516583" y="0"/>
                </a:lnTo>
                <a:lnTo>
                  <a:pt x="4516583" y="5922963"/>
                </a:lnTo>
                <a:lnTo>
                  <a:pt x="0" y="59229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B3F254E-FC67-4C8E-9C3E-5C1C161C13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202396" y="1115724"/>
            <a:ext cx="4516584" cy="5923252"/>
          </a:xfrm>
          <a:custGeom>
            <a:avLst/>
            <a:gdLst>
              <a:gd name="connsiteX0" fmla="*/ 0 w 4516584"/>
              <a:gd name="connsiteY0" fmla="*/ 0 h 5923252"/>
              <a:gd name="connsiteX1" fmla="*/ 4516584 w 4516584"/>
              <a:gd name="connsiteY1" fmla="*/ 0 h 5923252"/>
              <a:gd name="connsiteX2" fmla="*/ 4516584 w 4516584"/>
              <a:gd name="connsiteY2" fmla="*/ 5923252 h 5923252"/>
              <a:gd name="connsiteX3" fmla="*/ 0 w 4516584"/>
              <a:gd name="connsiteY3" fmla="*/ 5923252 h 592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6584" h="5923252">
                <a:moveTo>
                  <a:pt x="0" y="0"/>
                </a:moveTo>
                <a:lnTo>
                  <a:pt x="4516584" y="0"/>
                </a:lnTo>
                <a:lnTo>
                  <a:pt x="4516584" y="5923252"/>
                </a:lnTo>
                <a:lnTo>
                  <a:pt x="0" y="59232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13FFB8D-F654-450C-A462-C579B644B2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64144" y="7239434"/>
            <a:ext cx="9254837" cy="5541819"/>
          </a:xfrm>
          <a:custGeom>
            <a:avLst/>
            <a:gdLst>
              <a:gd name="connsiteX0" fmla="*/ 0 w 9254837"/>
              <a:gd name="connsiteY0" fmla="*/ 0 h 5541819"/>
              <a:gd name="connsiteX1" fmla="*/ 9254837 w 9254837"/>
              <a:gd name="connsiteY1" fmla="*/ 0 h 5541819"/>
              <a:gd name="connsiteX2" fmla="*/ 9254837 w 9254837"/>
              <a:gd name="connsiteY2" fmla="*/ 5541819 h 5541819"/>
              <a:gd name="connsiteX3" fmla="*/ 0 w 9254837"/>
              <a:gd name="connsiteY3" fmla="*/ 5541819 h 55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4837" h="5541819">
                <a:moveTo>
                  <a:pt x="0" y="0"/>
                </a:moveTo>
                <a:lnTo>
                  <a:pt x="9254837" y="0"/>
                </a:lnTo>
                <a:lnTo>
                  <a:pt x="9254837" y="5541819"/>
                </a:lnTo>
                <a:lnTo>
                  <a:pt x="0" y="5541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53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D059DF-9CE9-4951-B809-4D18B2DC3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4" y="0"/>
            <a:ext cx="12239625" cy="6699106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82AFA5-DA54-4BBA-BCD6-7667184832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39626" y="6699106"/>
            <a:ext cx="12239624" cy="6980382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07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728307"/>
            <a:ext cx="21113353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3641531"/>
            <a:ext cx="21113353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82BB-89E5-4105-AA76-CDB551548A42}" type="datetimeFigureOut">
              <a:rPr lang="en-ID" smtClean="0"/>
              <a:t>25/11/2023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12678860"/>
            <a:ext cx="82617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14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3" r:id="rId3"/>
    <p:sldLayoutId id="2147483686" r:id="rId4"/>
    <p:sldLayoutId id="2147483675" r:id="rId5"/>
    <p:sldLayoutId id="2147483676" r:id="rId6"/>
  </p:sldLayoutIdLst>
  <p:txStyles>
    <p:titleStyle>
      <a:lvl1pPr algn="l" defTabSz="1823954" rtl="0" eaLnBrk="1" latinLnBrk="0" hangingPunct="1">
        <a:lnSpc>
          <a:spcPct val="90000"/>
        </a:lnSpc>
        <a:spcBef>
          <a:spcPct val="0"/>
        </a:spcBef>
        <a:buNone/>
        <a:defRPr sz="8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5" kern="1200">
          <a:solidFill>
            <a:schemeClr val="tx1"/>
          </a:solidFill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4787" kern="1200">
          <a:solidFill>
            <a:schemeClr val="tx1"/>
          </a:solidFill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8851673-772F-4EE4-A874-F147ADC80C0C}"/>
              </a:ext>
            </a:extLst>
          </p:cNvPr>
          <p:cNvSpPr/>
          <p:nvPr/>
        </p:nvSpPr>
        <p:spPr>
          <a:xfrm>
            <a:off x="781460" y="8798296"/>
            <a:ext cx="8700655" cy="4232338"/>
          </a:xfrm>
          <a:prstGeom prst="rect">
            <a:avLst/>
          </a:prstGeom>
          <a:solidFill>
            <a:srgbClr val="D9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92A561-63F4-4233-BA4C-595384DF4243}"/>
              </a:ext>
            </a:extLst>
          </p:cNvPr>
          <p:cNvSpPr/>
          <p:nvPr/>
        </p:nvSpPr>
        <p:spPr>
          <a:xfrm>
            <a:off x="1538744" y="9397475"/>
            <a:ext cx="718608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3600" b="1" dirty="0" smtClean="0">
                <a:latin typeface="Book Antiqua" panose="02040602050305030304" pitchFamily="18" charset="0"/>
              </a:rPr>
              <a:t>Miszler </a:t>
            </a:r>
            <a:r>
              <a:rPr lang="hu-HU" altLang="hu-HU" sz="3600" b="1" dirty="0">
                <a:latin typeface="Book Antiqua" panose="02040602050305030304" pitchFamily="18" charset="0"/>
              </a:rPr>
              <a:t>Tamás</a:t>
            </a:r>
          </a:p>
          <a:p>
            <a:pPr algn="ctr"/>
            <a:r>
              <a:rPr lang="hu-HU" altLang="hu-HU" sz="3600" b="1" dirty="0">
                <a:latin typeface="Book Antiqua" panose="02040602050305030304" pitchFamily="18" charset="0"/>
              </a:rPr>
              <a:t>Csorba Győző Könyvtár</a:t>
            </a:r>
          </a:p>
          <a:p>
            <a:pPr algn="ctr"/>
            <a:r>
              <a:rPr lang="hu-HU" altLang="hu-HU" sz="3600" b="1" dirty="0">
                <a:latin typeface="Book Antiqua" panose="02040602050305030304" pitchFamily="18" charset="0"/>
              </a:rPr>
              <a:t>Budapest, ELTE, </a:t>
            </a:r>
            <a:r>
              <a:rPr lang="hu-HU" altLang="hu-HU" sz="3600" b="1" dirty="0" smtClean="0">
                <a:latin typeface="Book Antiqua" panose="02040602050305030304" pitchFamily="18" charset="0"/>
              </a:rPr>
              <a:t>2023.11.28.</a:t>
            </a:r>
            <a:endParaRPr lang="hu-HU" altLang="hu-HU" sz="3600" b="1" dirty="0"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en-ID" sz="2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2083A55-0FA9-2946-9D72-61A23558F6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r="2458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88CE9B9-E6EA-744A-A69B-5DCAF8C291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6286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279FAB-9DB1-F047-9CB3-91C5630523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r="20961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C906C78-E63B-744C-BF95-0A3FF9CDFD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r="10821"/>
          <a:stretch>
            <a:fillRect/>
          </a:stretch>
        </p:blipFill>
        <p:spPr/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A2FF57-3119-1447-AD6E-2AF921CFF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2282" y="9397475"/>
            <a:ext cx="4780228" cy="177244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B260636-35D7-49BE-8ACA-778F9E0A7596}"/>
              </a:ext>
            </a:extLst>
          </p:cNvPr>
          <p:cNvSpPr txBox="1">
            <a:spLocks/>
          </p:cNvSpPr>
          <p:nvPr/>
        </p:nvSpPr>
        <p:spPr>
          <a:xfrm>
            <a:off x="781460" y="2910278"/>
            <a:ext cx="8722758" cy="27257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latin typeface="Book Antiqua" panose="02040602050305030304" pitchFamily="18" charset="0"/>
              </a:rPr>
              <a:t>Közkönyvtári pénzügyek: </a:t>
            </a:r>
            <a:endParaRPr lang="hu-HU" b="1" dirty="0" smtClean="0">
              <a:latin typeface="Book Antiqua" panose="02040602050305030304" pitchFamily="18" charset="0"/>
            </a:endParaRPr>
          </a:p>
          <a:p>
            <a:pPr algn="ctr"/>
            <a:r>
              <a:rPr lang="hu-HU" b="1" dirty="0" smtClean="0">
                <a:latin typeface="Book Antiqua" panose="02040602050305030304" pitchFamily="18" charset="0"/>
              </a:rPr>
              <a:t>a </a:t>
            </a:r>
            <a:r>
              <a:rPr lang="hu-HU" b="1" dirty="0">
                <a:latin typeface="Book Antiqua" panose="02040602050305030304" pitchFamily="18" charset="0"/>
              </a:rPr>
              <a:t>Csorba Győző Könyvtár gazdasági helyzetének (át)alakulása 2019–2023 között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  <a:ea typeface="Inter Medium" panose="0200060300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Infláció alakulása Magyarországon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55926"/>
              </p:ext>
            </p:extLst>
          </p:nvPr>
        </p:nvGraphicFramePr>
        <p:xfrm>
          <a:off x="1353134" y="5451763"/>
          <a:ext cx="8572199" cy="5757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501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4253698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Infláció mértéke az előző évhez képest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2019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3,4%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2020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3,3%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2021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5,1%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2022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14,5%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2023 I-X.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19,8%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  <p:pic>
        <p:nvPicPr>
          <p:cNvPr id="2052" name="Picture 4" descr="Az infláció alakulása Magyarországon, 1992-2023. január-októ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09" y="4635729"/>
            <a:ext cx="12668658" cy="85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821383" y="2371899"/>
            <a:ext cx="13749250" cy="121919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Kihívások 2020-tól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pic>
        <p:nvPicPr>
          <p:cNvPr id="10242" name="Picture 2" descr="Foto: CDC, Alissa Eck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8" y="4386348"/>
            <a:ext cx="7198819" cy="62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nergy crisis: How countries are dealing with rising prices - BBC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38" y="3492991"/>
            <a:ext cx="92964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dósság letiltása munkabérből 2021 szabályai - Hírnavigá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808" y="9060873"/>
            <a:ext cx="8244448" cy="44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594381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forrásai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84299"/>
              </p:ext>
            </p:extLst>
          </p:nvPr>
        </p:nvGraphicFramePr>
        <p:xfrm>
          <a:off x="3320015" y="5584769"/>
          <a:ext cx="17716262" cy="5562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582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7714211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8013469">
                  <a:extLst>
                    <a:ext uri="{9D8B030D-6E8A-4147-A177-3AD203B41FA5}">
                      <a16:colId xmlns:a16="http://schemas.microsoft.com/office/drawing/2014/main" val="1910607064"/>
                    </a:ext>
                  </a:extLst>
                </a:gridCol>
              </a:tblGrid>
              <a:tr h="1032162">
                <a:tc>
                  <a:txBody>
                    <a:bodyPr/>
                    <a:lstStyle/>
                    <a:p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Állami támogatás (millió Ft)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KSZR támogatás </a:t>
                      </a:r>
                      <a:r>
                        <a:rPr lang="hu-HU" sz="4800" dirty="0" smtClean="0"/>
                        <a:t>(millió Ft)</a:t>
                      </a:r>
                      <a:endParaRPr lang="hu-H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766697">
                <a:tc>
                  <a:txBody>
                    <a:bodyPr/>
                    <a:lstStyle/>
                    <a:p>
                      <a:r>
                        <a:rPr lang="hu-HU" sz="4800" dirty="0" smtClean="0"/>
                        <a:t>2019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210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202,3</a:t>
                      </a:r>
                      <a:endParaRPr lang="hu-H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766697">
                <a:tc>
                  <a:txBody>
                    <a:bodyPr/>
                    <a:lstStyle/>
                    <a:p>
                      <a:r>
                        <a:rPr lang="hu-HU" sz="4800" dirty="0" smtClean="0"/>
                        <a:t>2020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210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202,3</a:t>
                      </a:r>
                      <a:endParaRPr lang="hu-H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766697">
                <a:tc>
                  <a:txBody>
                    <a:bodyPr/>
                    <a:lstStyle/>
                    <a:p>
                      <a:r>
                        <a:rPr lang="hu-HU" sz="4800" dirty="0" smtClean="0"/>
                        <a:t>2021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210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202,3</a:t>
                      </a:r>
                      <a:endParaRPr lang="hu-H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766697">
                <a:tc>
                  <a:txBody>
                    <a:bodyPr/>
                    <a:lstStyle/>
                    <a:p>
                      <a:r>
                        <a:rPr lang="hu-HU" sz="4800" dirty="0" smtClean="0"/>
                        <a:t>2022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267,1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202,3</a:t>
                      </a:r>
                      <a:endParaRPr lang="hu-H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1238799">
                <a:tc>
                  <a:txBody>
                    <a:bodyPr/>
                    <a:lstStyle/>
                    <a:p>
                      <a:r>
                        <a:rPr lang="hu-HU" sz="4800" dirty="0" smtClean="0"/>
                        <a:t>2023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267,1</a:t>
                      </a:r>
                      <a:endParaRPr lang="hu-H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800" dirty="0" smtClean="0"/>
                        <a:t>202,3</a:t>
                      </a:r>
                      <a:endParaRPr lang="hu-H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2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341716" y="2371898"/>
            <a:ext cx="16326197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kiadásai (K1-K8)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52786"/>
              </p:ext>
            </p:extLst>
          </p:nvPr>
        </p:nvGraphicFramePr>
        <p:xfrm>
          <a:off x="1419636" y="7504550"/>
          <a:ext cx="10085178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269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3688909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1253408">
                <a:tc>
                  <a:txBody>
                    <a:bodyPr/>
                    <a:lstStyle/>
                    <a:p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Kiadás</a:t>
                      </a:r>
                      <a:r>
                        <a:rPr lang="hu-HU" sz="4000" baseline="0" dirty="0" smtClean="0"/>
                        <a:t> összesen (millió Ft)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Eltérés</a:t>
                      </a:r>
                      <a:r>
                        <a:rPr lang="hu-HU" sz="4000" baseline="0" dirty="0" smtClean="0"/>
                        <a:t> az előző évhez képest (%)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670428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2019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825,1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670428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665,6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-19,4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670428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735,3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10,4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670428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729,3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-0,81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1253408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2023 terv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706,1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-3,18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584" y="4674839"/>
            <a:ext cx="12220506" cy="82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személy jellegű kiadásai (K1-K2)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03881"/>
              </p:ext>
            </p:extLst>
          </p:nvPr>
        </p:nvGraphicFramePr>
        <p:xfrm>
          <a:off x="887622" y="7160029"/>
          <a:ext cx="10434313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079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3885981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4984253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Kiadás</a:t>
                      </a:r>
                      <a:r>
                        <a:rPr lang="hu-HU" sz="4000" baseline="0" dirty="0" smtClean="0"/>
                        <a:t> összesen (millió Ft)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Eltérés</a:t>
                      </a:r>
                      <a:r>
                        <a:rPr lang="hu-HU" sz="4000" baseline="0" dirty="0" smtClean="0"/>
                        <a:t> az előző évhez képest (%)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2019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347,7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354,0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1,8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373,3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5,4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391,7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4,9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2023 terv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459,2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17,2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26" y="4926657"/>
            <a:ext cx="11779692" cy="76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dologi kiadásai (K3)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26643"/>
              </p:ext>
            </p:extLst>
          </p:nvPr>
        </p:nvGraphicFramePr>
        <p:xfrm>
          <a:off x="887622" y="7160029"/>
          <a:ext cx="10434313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079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3885981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4984253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Kiadás</a:t>
                      </a:r>
                      <a:r>
                        <a:rPr lang="hu-HU" sz="4000" baseline="0" dirty="0" smtClean="0"/>
                        <a:t> összesen (millió Ft)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Eltérés</a:t>
                      </a:r>
                      <a:r>
                        <a:rPr lang="hu-HU" sz="4000" baseline="0" dirty="0" smtClean="0"/>
                        <a:t> az előző évhez képest (%)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2019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296,7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233,6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-21,27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275,2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17,8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301,8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9,6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2023 terv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165,2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-45,26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90" y="4707310"/>
            <a:ext cx="11684833" cy="78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beruházási kiadásai (K6)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79076"/>
              </p:ext>
            </p:extLst>
          </p:nvPr>
        </p:nvGraphicFramePr>
        <p:xfrm>
          <a:off x="887622" y="7160029"/>
          <a:ext cx="10434313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079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3885981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4984253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Kiadás</a:t>
                      </a:r>
                      <a:r>
                        <a:rPr lang="hu-HU" sz="4000" baseline="0" dirty="0" smtClean="0"/>
                        <a:t> összesen (millió Ft)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Eltérés</a:t>
                      </a:r>
                      <a:r>
                        <a:rPr lang="hu-HU" sz="4000" baseline="0" dirty="0" smtClean="0"/>
                        <a:t> az előző évhez képest (%)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2019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159,3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76,4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-52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67,3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-11,9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32,5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-51,7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2023 terv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24,5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-24,61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613" y="5083184"/>
            <a:ext cx="12109755" cy="75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391593" y="2405151"/>
            <a:ext cx="15711054" cy="2765367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eszközállományának bruttó növekedése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8128"/>
              </p:ext>
            </p:extLst>
          </p:nvPr>
        </p:nvGraphicFramePr>
        <p:xfrm>
          <a:off x="3391593" y="6262255"/>
          <a:ext cx="15711054" cy="5043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5050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6540706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6815298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1612405">
                <a:tc>
                  <a:txBody>
                    <a:bodyPr/>
                    <a:lstStyle/>
                    <a:p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Tárgyi eszköz</a:t>
                      </a:r>
                      <a:r>
                        <a:rPr lang="hu-HU" sz="4400" baseline="0" dirty="0" smtClean="0"/>
                        <a:t> növekedés (Ft)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Tárgyi eszköz bruttó átlagértéke (</a:t>
                      </a:r>
                      <a:r>
                        <a:rPr lang="hu-HU" sz="4400" dirty="0" err="1" smtClean="0"/>
                        <a:t>mrd</a:t>
                      </a:r>
                      <a:r>
                        <a:rPr lang="hu-HU" sz="4400" dirty="0" smtClean="0"/>
                        <a:t> Ft)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2019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185 551 622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3,56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2020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142 363 581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3,46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2021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110 046 518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3,52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2022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60 914 802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3,38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391593" y="2405151"/>
            <a:ext cx="15711054" cy="2765367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likviditásának alakulása 2018-2022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809204"/>
              </p:ext>
            </p:extLst>
          </p:nvPr>
        </p:nvGraphicFramePr>
        <p:xfrm>
          <a:off x="3391593" y="6262255"/>
          <a:ext cx="15711054" cy="5900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5050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6540706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6815298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1612405">
                <a:tc>
                  <a:txBody>
                    <a:bodyPr/>
                    <a:lstStyle/>
                    <a:p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Kötelezettségek</a:t>
                      </a:r>
                      <a:r>
                        <a:rPr lang="hu-HU" sz="4400" baseline="0" dirty="0" smtClean="0"/>
                        <a:t> nagysága (Ft)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Pénzeszközök (Ft)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2018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66 989 288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35</a:t>
                      </a:r>
                      <a:r>
                        <a:rPr lang="hu-HU" sz="4400" baseline="0" dirty="0" smtClean="0"/>
                        <a:t> 111 812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2019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12 635 582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51 581 791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2020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33 796 810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51 027 818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2021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1 176 341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13 485 770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857662">
                <a:tc>
                  <a:txBody>
                    <a:bodyPr/>
                    <a:lstStyle/>
                    <a:p>
                      <a:r>
                        <a:rPr lang="hu-HU" sz="4400" dirty="0" smtClean="0"/>
                        <a:t>2022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3 391 628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400" dirty="0" smtClean="0"/>
                        <a:t>24 604 262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0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7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Tudásközpont üzemeltetési kiadásai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69790"/>
              </p:ext>
            </p:extLst>
          </p:nvPr>
        </p:nvGraphicFramePr>
        <p:xfrm>
          <a:off x="887622" y="7160029"/>
          <a:ext cx="10434313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079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3885981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4984253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Kiadás</a:t>
                      </a:r>
                      <a:r>
                        <a:rPr lang="hu-HU" sz="4000" baseline="0" dirty="0" smtClean="0"/>
                        <a:t> összesen (millió Ft)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Eltérés</a:t>
                      </a:r>
                      <a:r>
                        <a:rPr lang="hu-HU" sz="4000" baseline="0" dirty="0" smtClean="0"/>
                        <a:t> az előző évhez képest (%)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2019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118 250 000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106 082 000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-10,3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110 647 000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4,3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146 120 000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32,0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Kb. 149 512 000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2,3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  <p:sp>
        <p:nvSpPr>
          <p:cNvPr id="2" name="AutoShape 2" descr="Tudásközpont (Pécs) | Pé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0" name="Picture 4" descr="Tudásközp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833" y="4854634"/>
            <a:ext cx="11571316" cy="77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él-Dunántúli Regionális Könyvtár és Tudásközpont - Programturizmus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r="173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3403035" y="919194"/>
            <a:ext cx="11076215" cy="94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7200" dirty="0">
                <a:latin typeface="Cambria" panose="02040503050406030204" pitchFamily="18" charset="0"/>
                <a:ea typeface="Cambria" panose="02040503050406030204" pitchFamily="18" charset="0"/>
              </a:rPr>
              <a:t>Pécsi </a:t>
            </a:r>
            <a:r>
              <a:rPr lang="hu-HU" altLang="hu-HU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Tudásközpont</a:t>
            </a:r>
          </a:p>
          <a:p>
            <a:pPr algn="ctr"/>
            <a:r>
              <a:rPr lang="hu-HU" altLang="hu-HU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központi telephely</a:t>
            </a:r>
          </a:p>
          <a:p>
            <a:pPr algn="ctr"/>
            <a:endParaRPr lang="hu-HU" altLang="hu-HU" sz="7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hu-HU" altLang="hu-H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65-35% tulajdoni arány</a:t>
            </a:r>
          </a:p>
          <a:p>
            <a:pPr marL="571500" indent="-571500" algn="just">
              <a:buFontTx/>
              <a:buChar char="-"/>
            </a:pPr>
            <a:r>
              <a:rPr lang="hu-HU" altLang="hu-H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51-49% használati arány</a:t>
            </a:r>
          </a:p>
          <a:p>
            <a:pPr marL="571500" indent="-571500" algn="just">
              <a:buFontTx/>
              <a:buChar char="-"/>
            </a:pPr>
            <a:r>
              <a:rPr lang="hu-HU" altLang="hu-H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14%?</a:t>
            </a:r>
          </a:p>
          <a:p>
            <a:pPr marL="571500" indent="-571500" algn="just">
              <a:buFontTx/>
              <a:buChar char="-"/>
            </a:pPr>
            <a:endParaRPr lang="hu-HU" altLang="hu-H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hu-HU" altLang="hu-H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13.000 m</a:t>
            </a:r>
            <a:r>
              <a:rPr lang="hu-HU" altLang="hu-HU" sz="4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²</a:t>
            </a:r>
            <a:endParaRPr lang="hu-HU" altLang="hu-HU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endParaRPr lang="hu-HU" altLang="hu-H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hu-HU" altLang="hu-H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Pécsi Tudásközpont Kft. szerepe (9 fős cég)</a:t>
            </a:r>
          </a:p>
          <a:p>
            <a:pPr algn="just"/>
            <a:r>
              <a:rPr lang="hu-HU" altLang="hu-H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(Pécsi Tudományegyetem a tulajdonos)</a:t>
            </a:r>
          </a:p>
          <a:p>
            <a:pPr marL="857250" indent="-857250" algn="just">
              <a:buFontTx/>
              <a:buChar char="-"/>
            </a:pPr>
            <a:endParaRPr lang="hu-HU" altLang="hu-HU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Tudásközpont épületének villamosenergia fogyasztása 2019-2023 között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19080"/>
              </p:ext>
            </p:extLst>
          </p:nvPr>
        </p:nvGraphicFramePr>
        <p:xfrm>
          <a:off x="2018154" y="7209906"/>
          <a:ext cx="10110321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513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3765319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4829489">
                  <a:extLst>
                    <a:ext uri="{9D8B030D-6E8A-4147-A177-3AD203B41FA5}">
                      <a16:colId xmlns:a16="http://schemas.microsoft.com/office/drawing/2014/main" val="2732535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Fogyasztás (kWh)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1</a:t>
                      </a:r>
                      <a:r>
                        <a:rPr lang="hu-HU" sz="4000" b="0" baseline="0" dirty="0" smtClean="0">
                          <a:latin typeface="+mn-lt"/>
                        </a:rPr>
                        <a:t> kWh egységára (nettó, Ft)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2019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1 191 711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28,3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1 001 491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33,8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936 848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31,2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882 964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69,1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Kb. 800 000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="0" dirty="0" smtClean="0">
                          <a:latin typeface="+mn-lt"/>
                        </a:rPr>
                        <a:t>110,4</a:t>
                      </a:r>
                      <a:endParaRPr lang="hu-HU" sz="4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  <p:pic>
        <p:nvPicPr>
          <p:cNvPr id="3076" name="Picture 4" descr="Újranyit a PTE Egyetemi Könyvtár és Tudásközpont! - UnivPé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52" y="4947481"/>
            <a:ext cx="11157470" cy="83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413164" y="2371898"/>
            <a:ext cx="21712843" cy="489342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Mely területek a vesztesek? Mégis hogyan működik?</a:t>
            </a:r>
          </a:p>
          <a:p>
            <a:pPr algn="ctr"/>
            <a:endParaRPr lang="hu-HU" altLang="hu-HU" sz="6000" b="1" dirty="0">
              <a:latin typeface="Book Antiqua" panose="02040602050305030304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hu-HU" altLang="hu-HU" sz="4400" b="1" dirty="0" smtClean="0">
                <a:latin typeface="Book Antiqua" panose="02040602050305030304" pitchFamily="18" charset="0"/>
              </a:rPr>
              <a:t>Könyvbeszerzés</a:t>
            </a:r>
          </a:p>
          <a:p>
            <a:pPr marL="857250" indent="-857250" algn="just">
              <a:buFontTx/>
              <a:buChar char="-"/>
            </a:pPr>
            <a:r>
              <a:rPr lang="hu-HU" altLang="hu-HU" sz="4400" b="1" dirty="0" smtClean="0">
                <a:latin typeface="Book Antiqua" panose="02040602050305030304" pitchFamily="18" charset="0"/>
              </a:rPr>
              <a:t>Informatikai eszközök beszerzése</a:t>
            </a:r>
          </a:p>
          <a:p>
            <a:pPr marL="857250" indent="-857250" algn="just">
              <a:buFontTx/>
              <a:buChar char="-"/>
            </a:pPr>
            <a:r>
              <a:rPr lang="hu-HU" altLang="hu-HU" sz="4400" b="1" dirty="0" smtClean="0">
                <a:latin typeface="Book Antiqua" panose="02040602050305030304" pitchFamily="18" charset="0"/>
              </a:rPr>
              <a:t>Könyvtári programok</a:t>
            </a:r>
            <a:r>
              <a:rPr lang="hu-HU" altLang="hu-HU" sz="4400" b="1" dirty="0" smtClean="0">
                <a:latin typeface="Book Antiqua" panose="02040602050305030304" pitchFamily="18" charset="0"/>
              </a:rPr>
              <a:t> (főleg KSZR)</a:t>
            </a:r>
          </a:p>
          <a:p>
            <a:pPr marL="857250" indent="-857250" algn="just">
              <a:buFontTx/>
              <a:buChar char="-"/>
            </a:pPr>
            <a:r>
              <a:rPr lang="hu-HU" altLang="hu-HU" sz="4400" b="1" dirty="0" smtClean="0">
                <a:latin typeface="Book Antiqua" panose="02040602050305030304" pitchFamily="18" charset="0"/>
              </a:rPr>
              <a:t>KSZR települések eszköz-, bútorbeszerzései (286 település)</a:t>
            </a:r>
            <a:endParaRPr lang="hu-HU" altLang="hu-HU" sz="4400" b="1" dirty="0" smtClean="0">
              <a:latin typeface="Book Antiqua" panose="02040602050305030304" pitchFamily="18" charset="0"/>
            </a:endParaRPr>
          </a:p>
          <a:p>
            <a:pPr marL="857250" indent="-857250" algn="just">
              <a:buFontTx/>
              <a:buChar char="-"/>
            </a:pPr>
            <a:endParaRPr lang="hu-HU" altLang="hu-HU" sz="6000" b="1" dirty="0" smtClean="0">
              <a:latin typeface="Book Antiqua" panose="02040602050305030304" pitchFamily="18" charset="0"/>
            </a:endParaRPr>
          </a:p>
          <a:p>
            <a:pPr algn="ctr"/>
            <a:endParaRPr lang="hu-HU" altLang="hu-HU" sz="6000" b="1" dirty="0">
              <a:latin typeface="Book Antiqua" panose="02040602050305030304" pitchFamily="18" charset="0"/>
            </a:endParaRPr>
          </a:p>
          <a:p>
            <a:pPr algn="ctr"/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38636"/>
              </p:ext>
            </p:extLst>
          </p:nvPr>
        </p:nvGraphicFramePr>
        <p:xfrm>
          <a:off x="5436524" y="7448204"/>
          <a:ext cx="11072552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584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4618837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4788131">
                  <a:extLst>
                    <a:ext uri="{9D8B030D-6E8A-4147-A177-3AD203B41FA5}">
                      <a16:colId xmlns:a16="http://schemas.microsoft.com/office/drawing/2014/main" val="759674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aseline="0" dirty="0" smtClean="0"/>
                        <a:t>KSZR támogatás (millió Ft)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baseline="0" dirty="0" smtClean="0"/>
                        <a:t>Könyvtári működtetés (millió Ft)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2020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202,3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43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2021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202,3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74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2022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202,3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107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4000" dirty="0" smtClean="0"/>
                        <a:t>2023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202,3</a:t>
                      </a:r>
                      <a:endParaRPr lang="hu-H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4000" dirty="0" smtClean="0"/>
                        <a:t>Kb. 107</a:t>
                      </a:r>
                      <a:endParaRPr lang="hu-H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17256C-5023-412D-8A0E-3604A1F2F4B4}"/>
              </a:ext>
            </a:extLst>
          </p:cNvPr>
          <p:cNvSpPr txBox="1">
            <a:spLocks/>
          </p:cNvSpPr>
          <p:nvPr/>
        </p:nvSpPr>
        <p:spPr>
          <a:xfrm>
            <a:off x="12199794" y="5375490"/>
            <a:ext cx="12279455" cy="26546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dirty="0" smtClean="0">
                <a:solidFill>
                  <a:schemeClr val="bg1"/>
                </a:solidFill>
                <a:latin typeface="Calibri" panose="020F0502020204030204" pitchFamily="34" charset="0"/>
                <a:ea typeface="Inter Medium" panose="02000603000000020004" pitchFamily="50" charset="0"/>
                <a:cs typeface="Calibri" panose="020F0502020204030204" pitchFamily="34" charset="0"/>
              </a:rPr>
              <a:t>Köszönöm a figyelmet!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  <a:ea typeface="Inter Medium" panose="0200060300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D5130-641B-B042-A185-6CD0B8B7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pic>
        <p:nvPicPr>
          <p:cNvPr id="11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73" y="2597068"/>
            <a:ext cx="19319348" cy="1086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4455622" y="849530"/>
            <a:ext cx="14813280" cy="1143000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Köszönöm szépen a figyelmet!</a:t>
            </a:r>
          </a:p>
        </p:txBody>
      </p:sp>
    </p:spTree>
    <p:extLst>
      <p:ext uri="{BB962C8B-B14F-4D97-AF65-F5344CB8AC3E}">
        <p14:creationId xmlns:p14="http://schemas.microsoft.com/office/powerpoint/2010/main" val="533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helye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6" r="37146"/>
          <a:stretch>
            <a:fillRect/>
          </a:stretch>
        </p:blipFill>
        <p:spPr>
          <a:xfrm>
            <a:off x="9725887" y="1115724"/>
            <a:ext cx="4516583" cy="11665528"/>
          </a:xfrm>
        </p:spPr>
      </p:pic>
      <p:pic>
        <p:nvPicPr>
          <p:cNvPr id="7" name="Picture 2" descr="Jelenkor | A pécsi Tudásközpont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3" b="8283"/>
          <a:stretch>
            <a:fillRect/>
          </a:stretch>
        </p:blipFill>
        <p:spPr bwMode="auto">
          <a:xfrm>
            <a:off x="803558" y="1747491"/>
            <a:ext cx="8700655" cy="72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écsi Tudásközpont - KAPTÁR , Pécs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7" r="246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él-Dunántúli Regionális Könyvtár és Tudásközpont - Pécs - Hazai középületek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466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803563" y="9736975"/>
            <a:ext cx="8700650" cy="108619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Szolgáltatásintegráció</a:t>
            </a:r>
            <a:endParaRPr lang="hu-HU" altLang="hu-HU" sz="4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2466108" y="450397"/>
            <a:ext cx="8700650" cy="108619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Fiókkönyvtárak</a:t>
            </a:r>
            <a:endParaRPr lang="hu-HU" altLang="hu-HU" sz="4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pic>
        <p:nvPicPr>
          <p:cNvPr id="2050" name="Picture 2" descr="Kertvárosi Fiókkönyvtá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5" y="2011679"/>
            <a:ext cx="7653047" cy="48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sgyk.hu/sites/default/files/styles/k_nyvt_r_lapoz__k_p/public/konyvtarak/img_6722.jpg?itok=OcLY3vm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30" y="1845427"/>
            <a:ext cx="8206827" cy="51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sgyk.hu/sites/default/files/styles/k_nyvt_r_lapoz__k_p/public/konyvtarak/img_6695.jpg?itok=EBYbhGU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4" y="7160675"/>
            <a:ext cx="7653047" cy="58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árkonyi Nándor Fiókkönyvtár és Pinokkió Gyermekkönyvtá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36" y="7603367"/>
            <a:ext cx="6677084" cy="513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lvárosi Fiókkönyvtár és Ifjúsági TanulóTé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625" y="673282"/>
            <a:ext cx="7269046" cy="55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nerva Fiókkönyvtá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57" y="7160676"/>
            <a:ext cx="7885835" cy="60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Ã©ptalÃ¡lat a kÃ¶vetkezÅre: âBarany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166" y="719054"/>
            <a:ext cx="3318243" cy="23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Ã©ptalÃ¡lat a kÃ¶vetkezÅre: âBaranya megye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30" y="3139545"/>
            <a:ext cx="13994246" cy="1035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014152" y="2205643"/>
            <a:ext cx="11720945" cy="1143000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dirty="0" smtClean="0">
                <a:latin typeface="Book Antiqua" panose="02040602050305030304" pitchFamily="18" charset="0"/>
              </a:rPr>
              <a:t>Baranya megye számokban 2022</a:t>
            </a:r>
          </a:p>
        </p:txBody>
      </p:sp>
      <p:sp>
        <p:nvSpPr>
          <p:cNvPr id="11" name="Szövegdoboz 3"/>
          <p:cNvSpPr txBox="1">
            <a:spLocks noChangeArrowheads="1"/>
          </p:cNvSpPr>
          <p:nvPr/>
        </p:nvSpPr>
        <p:spPr bwMode="auto">
          <a:xfrm>
            <a:off x="623926" y="3515674"/>
            <a:ext cx="91688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5400" dirty="0">
                <a:latin typeface="Book Antiqua" panose="02040602050305030304" pitchFamily="18" charset="0"/>
                <a:cs typeface="Segoe UI Light" panose="020B0502040204020203" pitchFamily="34" charset="0"/>
              </a:rPr>
              <a:t>301 település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5400" dirty="0">
                <a:latin typeface="Book Antiqua" panose="02040602050305030304" pitchFamily="18" charset="0"/>
                <a:cs typeface="Segoe UI Light" panose="020B0502040204020203" pitchFamily="34" charset="0"/>
              </a:rPr>
              <a:t>286 KSZR település</a:t>
            </a:r>
          </a:p>
        </p:txBody>
      </p:sp>
      <p:sp>
        <p:nvSpPr>
          <p:cNvPr id="12" name="Szövegdoboz 5"/>
          <p:cNvSpPr txBox="1">
            <a:spLocks noChangeArrowheads="1"/>
          </p:cNvSpPr>
          <p:nvPr/>
        </p:nvSpPr>
        <p:spPr bwMode="auto">
          <a:xfrm>
            <a:off x="623927" y="6326326"/>
            <a:ext cx="91688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5400" dirty="0">
                <a:latin typeface="Book Antiqua" panose="02040602050305030304" pitchFamily="18" charset="0"/>
              </a:rPr>
              <a:t>Megye lakossága: </a:t>
            </a:r>
            <a:r>
              <a:rPr lang="hu-HU" altLang="hu-HU" sz="5400" dirty="0" smtClean="0">
                <a:latin typeface="Book Antiqua" panose="02040602050305030304" pitchFamily="18" charset="0"/>
              </a:rPr>
              <a:t>375.613 </a:t>
            </a:r>
            <a:r>
              <a:rPr lang="hu-HU" altLang="hu-HU" sz="5400" dirty="0">
                <a:latin typeface="Book Antiqua" panose="02040602050305030304" pitchFamily="18" charset="0"/>
              </a:rPr>
              <a:t>fő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5400" dirty="0">
                <a:latin typeface="Book Antiqua" panose="02040602050305030304" pitchFamily="18" charset="0"/>
              </a:rPr>
              <a:t>Pécs lakossága: </a:t>
            </a:r>
            <a:r>
              <a:rPr lang="hu-HU" altLang="hu-HU" sz="5400" dirty="0" smtClean="0">
                <a:latin typeface="Book Antiqua" panose="02040602050305030304" pitchFamily="18" charset="0"/>
              </a:rPr>
              <a:t>143.515 fő </a:t>
            </a:r>
            <a:endParaRPr lang="hu-HU" altLang="hu-HU" sz="5400" dirty="0">
              <a:latin typeface="Book Antiqua" panose="02040602050305030304" pitchFamily="18" charset="0"/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797" y="0"/>
            <a:ext cx="9067454" cy="68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797" y="6854268"/>
            <a:ext cx="9008889" cy="680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bkszr.csgyk.hu/wp-content/uploads/2016/06/konyvtarbusz_tk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11" y="748751"/>
            <a:ext cx="9853845" cy="565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bkszr.csgyk.hu/wp-content/uploads/2016/06/buszketto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1" y="6707974"/>
            <a:ext cx="9502436" cy="63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F3A4CCC0-1EB5-492F-A6C4-778E92B2C159}"/>
              </a:ext>
            </a:extLst>
          </p:cNvPr>
          <p:cNvSpPr/>
          <p:nvPr/>
        </p:nvSpPr>
        <p:spPr>
          <a:xfrm rot="16200000">
            <a:off x="-3240241" y="6806476"/>
            <a:ext cx="10257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Pécsi könyvtárbuszok</a:t>
            </a:r>
            <a:endParaRPr lang="en-ID" sz="7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9"/>
            <a:ext cx="13749250" cy="1036320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Gazdálkodás szervezése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893128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buFontTx/>
              <a:buChar char="-"/>
            </a:pPr>
            <a:r>
              <a:rPr lang="hu-HU" altLang="hu-HU" sz="5400" dirty="0" smtClean="0">
                <a:latin typeface="Book Antiqua" panose="02040602050305030304" pitchFamily="18" charset="0"/>
              </a:rPr>
              <a:t>2015-2018: Elszámolóház</a:t>
            </a:r>
          </a:p>
          <a:p>
            <a:pPr marL="857250" indent="-857250" algn="just">
              <a:buFontTx/>
              <a:buChar char="-"/>
            </a:pPr>
            <a:r>
              <a:rPr lang="hu-HU" altLang="hu-HU" sz="5400" dirty="0" smtClean="0">
                <a:latin typeface="Book Antiqua" panose="02040602050305030304" pitchFamily="18" charset="0"/>
              </a:rPr>
              <a:t>2019- : Költségvetési és Közgazdasági Főosztály – egy gazdasági vezető az összes intézményben</a:t>
            </a:r>
          </a:p>
          <a:p>
            <a:pPr marL="857250" indent="-857250" algn="just">
              <a:buFontTx/>
              <a:buChar char="-"/>
            </a:pPr>
            <a:r>
              <a:rPr lang="hu-HU" altLang="hu-HU" sz="5400" dirty="0" smtClean="0">
                <a:latin typeface="Book Antiqua" panose="02040602050305030304" pitchFamily="18" charset="0"/>
              </a:rPr>
              <a:t>2020-tól csak személyi jellegű kiadások tervezése</a:t>
            </a:r>
          </a:p>
          <a:p>
            <a:pPr marL="857250" indent="-857250" algn="just">
              <a:buFontTx/>
              <a:buChar char="-"/>
            </a:pPr>
            <a:r>
              <a:rPr lang="hu-HU" altLang="hu-HU" sz="5400" dirty="0" smtClean="0">
                <a:latin typeface="Book Antiqua" panose="02040602050305030304" pitchFamily="18" charset="0"/>
              </a:rPr>
              <a:t>3 fős gazdasági személyzet – gazdasági és munkaügyi ügyintézők</a:t>
            </a: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pic>
        <p:nvPicPr>
          <p:cNvPr id="9" name="Kép helye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 b="8935"/>
          <a:stretch>
            <a:fillRect/>
          </a:stretch>
        </p:blipFill>
        <p:spPr>
          <a:xfrm>
            <a:off x="2094807" y="8509373"/>
            <a:ext cx="8599776" cy="4706910"/>
          </a:xfrm>
        </p:spPr>
      </p:pic>
      <p:pic>
        <p:nvPicPr>
          <p:cNvPr id="10" name="Kép hely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b="12677"/>
          <a:stretch>
            <a:fillRect/>
          </a:stretch>
        </p:blipFill>
        <p:spPr>
          <a:xfrm>
            <a:off x="13267113" y="8509373"/>
            <a:ext cx="8695112" cy="4958911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00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Garantált bérminimum alakulása 2019-2023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Librarians Are Magic! | Librarian to Libra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098" y="3721288"/>
            <a:ext cx="6946381" cy="98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77745"/>
              </p:ext>
            </p:extLst>
          </p:nvPr>
        </p:nvGraphicFramePr>
        <p:xfrm>
          <a:off x="1020626" y="5777663"/>
          <a:ext cx="14840058" cy="5757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788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6872372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5497898">
                  <a:extLst>
                    <a:ext uri="{9D8B030D-6E8A-4147-A177-3AD203B41FA5}">
                      <a16:colId xmlns:a16="http://schemas.microsoft.com/office/drawing/2014/main" val="3362103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Garantált bérminimum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Eltérés az előző évhez képest (%)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2019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195.000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2020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210.600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7,7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2021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219.000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3,9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2022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260.000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18,2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2023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296.400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14,0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0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206241" y="2371898"/>
            <a:ext cx="13749250" cy="2014449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6000" b="1" dirty="0" smtClean="0">
                <a:latin typeface="Book Antiqua" panose="02040602050305030304" pitchFamily="18" charset="0"/>
              </a:rPr>
              <a:t>Csorba Győző Könyvtár átlag béreinek (K1101) alakulása 2019-2022</a:t>
            </a:r>
            <a:endParaRPr lang="hu-HU" altLang="hu-HU" sz="6000" b="1" dirty="0" smtClean="0">
              <a:latin typeface="Book Antiqua" panose="0204060205030503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01EFDB-060F-5741-BF6F-CD470E69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6" y="450397"/>
            <a:ext cx="2528663" cy="93759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183177" y="4386348"/>
            <a:ext cx="21410815" cy="3061856"/>
          </a:xfrm>
          <a:prstGeom prst="rect">
            <a:avLst/>
          </a:prstGeom>
        </p:spPr>
        <p:txBody>
          <a:bodyPr/>
          <a:lstStyle>
            <a:lvl1pPr algn="l" defTabSz="1823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altLang="hu-HU" sz="5400" dirty="0" smtClean="0">
              <a:latin typeface="Book Antiqua" panose="02040602050305030304" pitchFamily="18" charset="0"/>
            </a:endParaRPr>
          </a:p>
          <a:p>
            <a:pPr algn="just"/>
            <a:endParaRPr lang="hu-HU" altLang="hu-HU" sz="60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95219"/>
              </p:ext>
            </p:extLst>
          </p:nvPr>
        </p:nvGraphicFramePr>
        <p:xfrm>
          <a:off x="1020626" y="5777663"/>
          <a:ext cx="9852421" cy="4843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788">
                  <a:extLst>
                    <a:ext uri="{9D8B030D-6E8A-4147-A177-3AD203B41FA5}">
                      <a16:colId xmlns:a16="http://schemas.microsoft.com/office/drawing/2014/main" val="3989093020"/>
                    </a:ext>
                  </a:extLst>
                </a:gridCol>
                <a:gridCol w="4007666">
                  <a:extLst>
                    <a:ext uri="{9D8B030D-6E8A-4147-A177-3AD203B41FA5}">
                      <a16:colId xmlns:a16="http://schemas.microsoft.com/office/drawing/2014/main" val="1655348409"/>
                    </a:ext>
                  </a:extLst>
                </a:gridCol>
                <a:gridCol w="3374967">
                  <a:extLst>
                    <a:ext uri="{9D8B030D-6E8A-4147-A177-3AD203B41FA5}">
                      <a16:colId xmlns:a16="http://schemas.microsoft.com/office/drawing/2014/main" val="3362103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Átlag illetmény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Eltérés az előző évhez képest (%)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2019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240 758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2020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253</a:t>
                      </a:r>
                      <a:r>
                        <a:rPr lang="hu-HU" sz="5400" baseline="0" dirty="0" smtClean="0"/>
                        <a:t> 074</a:t>
                      </a:r>
                      <a:r>
                        <a:rPr lang="hu-HU" sz="5400" dirty="0" smtClean="0"/>
                        <a:t>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5,1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2021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246</a:t>
                      </a:r>
                      <a:r>
                        <a:rPr lang="hu-HU" sz="5400" baseline="0" dirty="0" smtClean="0"/>
                        <a:t> 218</a:t>
                      </a:r>
                      <a:r>
                        <a:rPr lang="hu-HU" sz="5400" dirty="0" smtClean="0"/>
                        <a:t>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-2,7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5400" dirty="0" smtClean="0"/>
                        <a:t>2022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279 491 Ft</a:t>
                      </a:r>
                      <a:endParaRPr lang="hu-H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5400" dirty="0" smtClean="0"/>
                        <a:t>13,5</a:t>
                      </a:r>
                      <a:endParaRPr lang="hu-H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54971"/>
                  </a:ext>
                </a:extLst>
              </a:tr>
            </a:tbl>
          </a:graphicData>
        </a:graphic>
      </p:graphicFrame>
      <p:pic>
        <p:nvPicPr>
          <p:cNvPr id="12292" name="Picture 4" descr="How to Become a Librarian: 9 Steps (with Pictures) - wiki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543" y="4962698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ramel">
      <a:dk1>
        <a:srgbClr val="222222"/>
      </a:dk1>
      <a:lt1>
        <a:srgbClr val="F7F7F7"/>
      </a:lt1>
      <a:dk2>
        <a:srgbClr val="61695B"/>
      </a:dk2>
      <a:lt2>
        <a:srgbClr val="FFF6EE"/>
      </a:lt2>
      <a:accent1>
        <a:srgbClr val="D18865"/>
      </a:accent1>
      <a:accent2>
        <a:srgbClr val="F8D4A4"/>
      </a:accent2>
      <a:accent3>
        <a:srgbClr val="516839"/>
      </a:accent3>
      <a:accent4>
        <a:srgbClr val="D86527"/>
      </a:accent4>
      <a:accent5>
        <a:srgbClr val="DFE1DE"/>
      </a:accent5>
      <a:accent6>
        <a:srgbClr val="1A1A1D"/>
      </a:accent6>
      <a:hlink>
        <a:srgbClr val="0563C1"/>
      </a:hlink>
      <a:folHlink>
        <a:srgbClr val="D3202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2E6128-A5A1-4FB1-878E-CAC73724184A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5162</TotalTime>
  <Words>634</Words>
  <Application>Microsoft Office PowerPoint</Application>
  <PresentationFormat>Egyéni</PresentationFormat>
  <Paragraphs>250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Cambria</vt:lpstr>
      <vt:lpstr>Inter Medium</vt:lpstr>
      <vt:lpstr>Open Sans</vt:lpstr>
      <vt:lpstr>Segoe UI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Miszler Tamás</dc:creator>
  <cp:keywords/>
  <dc:description/>
  <cp:lastModifiedBy>Miszler Tamás</cp:lastModifiedBy>
  <cp:revision>265</cp:revision>
  <dcterms:created xsi:type="dcterms:W3CDTF">2019-09-07T10:51:14Z</dcterms:created>
  <dcterms:modified xsi:type="dcterms:W3CDTF">2023-11-27T11:28:43Z</dcterms:modified>
  <cp:category/>
</cp:coreProperties>
</file>