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 autoCompressPictures="0">
  <p:sldMasterIdLst>
    <p:sldMasterId id="2147483648" r:id="rId1"/>
  </p:sldMasterIdLst>
  <p:notesMasterIdLst>
    <p:notesMasterId r:id="rId18"/>
  </p:notesMasterIdLst>
  <p:sldIdLst>
    <p:sldId id="362" r:id="rId2"/>
    <p:sldId id="258" r:id="rId3"/>
    <p:sldId id="259" r:id="rId4"/>
    <p:sldId id="279" r:id="rId5"/>
    <p:sldId id="262" r:id="rId6"/>
    <p:sldId id="264" r:id="rId7"/>
    <p:sldId id="366" r:id="rId8"/>
    <p:sldId id="265" r:id="rId9"/>
    <p:sldId id="266" r:id="rId10"/>
    <p:sldId id="267" r:id="rId11"/>
    <p:sldId id="268" r:id="rId12"/>
    <p:sldId id="269" r:id="rId13"/>
    <p:sldId id="263" r:id="rId14"/>
    <p:sldId id="367" r:id="rId15"/>
    <p:sldId id="368" r:id="rId16"/>
    <p:sldId id="369" r:id="rId17"/>
  </p:sldIdLst>
  <p:sldSz cx="12192000" cy="6858000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Titillium" panose="020B0604020202020204" charset="0"/>
      <p:regular r:id="rId23"/>
    </p:embeddedFont>
    <p:embeddedFont>
      <p:font typeface="Titillium Bd" panose="00000800000000000000" charset="0"/>
      <p:bold r:id="rId24"/>
    </p:embeddedFont>
  </p:embeddedFontLst>
  <p:defaultTextStyle>
    <a:defPPr>
      <a:defRPr lang="en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9635"/>
    <a:srgbClr val="FF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703"/>
  </p:normalViewPr>
  <p:slideViewPr>
    <p:cSldViewPr snapToGrid="0" snapToObjects="1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6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FC3782-A62D-4453-A585-62104D351069}" type="datetimeFigureOut">
              <a:rPr lang="hu-HU" smtClean="0"/>
              <a:t>2023. 11. 28.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0827CD-2AC4-4516-B7CB-F38ECF4402EF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82962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1DF7E-B3A2-FB41-964C-D6BBCBF4E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rgbClr val="F59635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H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55A390F-BC23-9F4A-B884-CDE8A05FD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10E8F-7977-9A44-B972-070E108BB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2022. 04. 04.</a:t>
            </a:r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B4372-5EDC-C34A-8844-8877DC57D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115EB-A025-B941-9CC9-91466D9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E5D5-8B6B-EC45-8BB9-FE412C6B20B3}" type="slidenum">
              <a:rPr lang="en-HU" smtClean="0"/>
              <a:t>‹#›</a:t>
            </a:fld>
            <a:endParaRPr lang="en-HU"/>
          </a:p>
        </p:txBody>
      </p:sp>
      <p:pic>
        <p:nvPicPr>
          <p:cNvPr id="10" name="Kép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37" y="66148"/>
            <a:ext cx="6449581" cy="139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8051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71C827-F30D-4F4F-BDD8-929B728AB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02DF681-6FAE-EF48-B470-70860C766D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AF25DC-3414-1949-BB44-F48388A8E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2022. 04. 04.</a:t>
            </a:r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5EB4F4-FDA5-564F-BA49-F8DA4498B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B6081-6352-FA47-B55E-BB8001CE6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E5D5-8B6B-EC45-8BB9-FE412C6B20B3}" type="slidenum">
              <a:rPr lang="en-HU" smtClean="0"/>
              <a:t>‹#›</a:t>
            </a:fld>
            <a:endParaRPr lang="en-HU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7533A5B-1D5C-4A9D-93FA-C50BF7317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00522" y="5675525"/>
            <a:ext cx="2391478" cy="108424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42EFA25-1B08-40B4-AB8E-758A8FB73D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" y="5458692"/>
            <a:ext cx="1071123" cy="10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713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Kép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5" b="34775"/>
          <a:stretch/>
        </p:blipFill>
        <p:spPr>
          <a:xfrm>
            <a:off x="7871575" y="2164465"/>
            <a:ext cx="4316567" cy="4710897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A10E8F-7977-9A44-B972-070E108BB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2022. 04. 04.</a:t>
            </a:r>
            <a:endParaRPr lang="en-H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5B4372-5EDC-C34A-8844-8877DC57DE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7115EB-A025-B941-9CC9-91466D9293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EC2E5D5-8B6B-EC45-8BB9-FE412C6B20B3}" type="slidenum">
              <a:rPr kumimoji="0" lang="en-H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1203CD-B321-4E46-AE0F-00F5640E15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1982137" y="489256"/>
            <a:ext cx="4372168" cy="1982238"/>
          </a:xfrm>
          <a:prstGeom prst="rect">
            <a:avLst/>
          </a:prstGeom>
        </p:spPr>
      </p:pic>
      <p:pic>
        <p:nvPicPr>
          <p:cNvPr id="11" name="Kép 10">
            <a:extLst>
              <a:ext uri="{FF2B5EF4-FFF2-40B4-BE49-F238E27FC236}">
                <a16:creationId xmlns:a16="http://schemas.microsoft.com/office/drawing/2014/main" id="{5CF49F7F-8896-45DB-9EB6-7758A85691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987" y="3828081"/>
            <a:ext cx="2869028" cy="2893393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1E7846F-1F2D-449E-A6C3-987939C1162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934377"/>
            <a:ext cx="8620126" cy="1509713"/>
          </a:xfrm>
          <a:noFill/>
        </p:spPr>
        <p:txBody>
          <a:bodyPr anchor="b">
            <a:normAutofit/>
          </a:bodyPr>
          <a:lstStyle>
            <a:lvl1pPr algn="l">
              <a:defRPr sz="5400">
                <a:solidFill>
                  <a:srgbClr val="F59B3F"/>
                </a:solidFill>
              </a:defRPr>
            </a:lvl1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6000" b="1" dirty="0">
                <a:solidFill>
                  <a:srgbClr val="F59635"/>
                </a:solidFill>
                <a:latin typeface="Titillium Bd" pitchFamily="2" charset="77"/>
              </a:rPr>
              <a:t>Lorem ipsum </a:t>
            </a:r>
            <a:r>
              <a:rPr lang="en-GB" sz="6000" b="1" dirty="0" err="1">
                <a:solidFill>
                  <a:srgbClr val="F59635"/>
                </a:solidFill>
                <a:latin typeface="Titillium Bd" pitchFamily="2" charset="77"/>
              </a:rPr>
              <a:t>dolorum</a:t>
            </a:r>
            <a:endParaRPr lang="en-GB" sz="6000" b="1" dirty="0">
              <a:solidFill>
                <a:srgbClr val="F59635"/>
              </a:solidFill>
              <a:latin typeface="Titillium Bd" pitchFamily="2" charset="77"/>
            </a:endParaRP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0ADE3F2-5A34-4444-88D0-F5F1F22E468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565660"/>
            <a:ext cx="3743325" cy="579437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GB" sz="2400" dirty="0" err="1">
                <a:latin typeface="Titillium" pitchFamily="2" charset="77"/>
              </a:rPr>
              <a:t>Curabitur</a:t>
            </a:r>
            <a:r>
              <a:rPr lang="en-GB" sz="2400" dirty="0">
                <a:latin typeface="Titillium" pitchFamily="2" charset="77"/>
              </a:rPr>
              <a:t> ac </a:t>
            </a:r>
            <a:r>
              <a:rPr lang="en-GB" sz="2400" dirty="0" err="1">
                <a:latin typeface="Titillium" pitchFamily="2" charset="77"/>
              </a:rPr>
              <a:t>nulla</a:t>
            </a:r>
            <a:r>
              <a:rPr lang="en-GB" sz="2400" dirty="0">
                <a:latin typeface="Titillium" pitchFamily="2" charset="77"/>
              </a:rPr>
              <a:t> </a:t>
            </a:r>
            <a:r>
              <a:rPr lang="en-GB" sz="2400" dirty="0" err="1">
                <a:latin typeface="Titillium" pitchFamily="2" charset="77"/>
              </a:rPr>
              <a:t>sodales</a:t>
            </a:r>
            <a:endParaRPr lang="en-GB" sz="2400" dirty="0">
              <a:latin typeface="Titill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328908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solidFill>
          <a:srgbClr val="22252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EB1C7-2D50-D648-A842-D46CF1484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>
                <a:solidFill>
                  <a:schemeClr val="bg1"/>
                </a:solidFill>
                <a:latin typeface="Titillium Bd" panose="00000800000000000000" pitchFamily="50" charset="-18"/>
              </a:defRPr>
            </a:lvl1pPr>
          </a:lstStyle>
          <a:p>
            <a:r>
              <a:rPr lang="hu-HU"/>
              <a:t>Mintacím szerkesztése</a:t>
            </a:r>
            <a:endParaRPr lang="en-HU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EE2EA-BC72-8949-B9D1-BE5B3D3E4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FFFDFF"/>
                </a:solidFill>
              </a:defRPr>
            </a:lvl1pPr>
            <a:lvl2pPr>
              <a:defRPr>
                <a:solidFill>
                  <a:srgbClr val="FFFDFF"/>
                </a:solidFill>
              </a:defRPr>
            </a:lvl2pPr>
            <a:lvl3pPr>
              <a:defRPr>
                <a:solidFill>
                  <a:srgbClr val="FFFDFF"/>
                </a:solidFill>
              </a:defRPr>
            </a:lvl3pPr>
            <a:lvl4pPr>
              <a:defRPr>
                <a:solidFill>
                  <a:srgbClr val="FFFDFF"/>
                </a:solidFill>
              </a:defRPr>
            </a:lvl4pPr>
            <a:lvl5pPr>
              <a:defRPr>
                <a:solidFill>
                  <a:srgbClr val="FFFDFF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F3ACF-87AF-6F4D-93F8-64B8484A6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2022. 04. 04.</a:t>
            </a:r>
            <a:endParaRPr lang="en-HU" dirty="0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AC35-FF15-0640-BBE7-9AF82980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HU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A088AD47-D255-41FE-86E2-02EE388F336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735" y="5699210"/>
            <a:ext cx="2284530" cy="1036418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7FE02B74-EDDD-4721-8323-91C6E3C1C0D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593828"/>
            <a:ext cx="1024272" cy="1032971"/>
          </a:xfrm>
          <a:prstGeom prst="rect">
            <a:avLst/>
          </a:prstGeom>
        </p:spPr>
      </p:pic>
      <p:cxnSp>
        <p:nvCxnSpPr>
          <p:cNvPr id="10" name="Egyenes összekötő 9">
            <a:extLst>
              <a:ext uri="{FF2B5EF4-FFF2-40B4-BE49-F238E27FC236}">
                <a16:creationId xmlns:a16="http://schemas.microsoft.com/office/drawing/2014/main" id="{5E0AE388-E07B-43E3-9AD5-79B5A7BEB0D7}"/>
              </a:ext>
            </a:extLst>
          </p:cNvPr>
          <p:cNvCxnSpPr>
            <a:cxnSpLocks/>
          </p:cNvCxnSpPr>
          <p:nvPr userDrawn="1"/>
        </p:nvCxnSpPr>
        <p:spPr>
          <a:xfrm>
            <a:off x="0" y="6802386"/>
            <a:ext cx="12192000" cy="0"/>
          </a:xfrm>
          <a:prstGeom prst="line">
            <a:avLst/>
          </a:prstGeom>
          <a:ln w="136525">
            <a:solidFill>
              <a:srgbClr val="F59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75497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bg>
      <p:bgPr>
        <a:solidFill>
          <a:srgbClr val="F59B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A5C3A-1791-C445-BC04-7DEEFFD9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 algn="ctr">
              <a:defRPr sz="6000" b="0">
                <a:solidFill>
                  <a:srgbClr val="FFFDFF"/>
                </a:solidFill>
                <a:latin typeface="Titillium Bd" panose="00000800000000000000" pitchFamily="50" charset="-18"/>
              </a:defRPr>
            </a:lvl1pPr>
          </a:lstStyle>
          <a:p>
            <a:r>
              <a:rPr lang="hu-HU"/>
              <a:t>Mintacím szerkesztése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D2C69-DE57-DF42-8850-F64DE79C0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 algn="ctr">
              <a:buNone/>
              <a:defRPr sz="3600">
                <a:solidFill>
                  <a:srgbClr val="222527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8489C-A18E-9F40-9F4C-77745422D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hu-HU">
                <a:latin typeface="Calibri" panose="020F0502020204030204"/>
              </a:rPr>
              <a:t>2022. 04. 04.</a:t>
            </a:r>
            <a:endParaRPr lang="en-HU" dirty="0">
              <a:latin typeface="Calibri" panose="020F0502020204030204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79FEE-CDDF-CA44-99F5-E2DA8836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endParaRPr lang="en-HU">
              <a:latin typeface="Calibri" panose="020F0502020204030204"/>
            </a:endParaRPr>
          </a:p>
        </p:txBody>
      </p:sp>
      <p:pic>
        <p:nvPicPr>
          <p:cNvPr id="9" name="Picture 3">
            <a:extLst>
              <a:ext uri="{FF2B5EF4-FFF2-40B4-BE49-F238E27FC236}">
                <a16:creationId xmlns:a16="http://schemas.microsoft.com/office/drawing/2014/main" id="{D4BCE7A9-D5E4-4782-9B20-ABDAEF8B4C0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2662" y="-2988"/>
            <a:ext cx="3151162" cy="142958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E37C3C1F-45B2-4A88-BCBE-82895603397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9" y="52907"/>
            <a:ext cx="1418836" cy="1430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482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4B67E6-58A4-8C4C-8790-16FF332EA5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72BBA3-7B86-5D40-9BFE-EA1B30276C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989CB8-4F4E-A946-8531-FC0D857C0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2022. 04. 04.</a:t>
            </a:r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F1CEBC-F681-BA4E-8E03-40E215967F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2DA1B23-823B-2C48-85E7-1FEB3CC28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E5D5-8B6B-EC45-8BB9-FE412C6B20B3}" type="slidenum">
              <a:rPr lang="en-HU" smtClean="0"/>
              <a:t>‹#›</a:t>
            </a:fld>
            <a:endParaRPr lang="en-HU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7533A5B-1D5C-4A9D-93FA-C50BF7317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00522" y="5675525"/>
            <a:ext cx="2391478" cy="108424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42EFA25-1B08-40B4-AB8E-758A8FB73D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" y="5458692"/>
            <a:ext cx="1071123" cy="10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50881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FEB1C7-2D50-D648-A842-D46CF1484F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4EE2EA-BC72-8949-B9D1-BE5B3D3E44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7F3ACF-87AF-6F4D-93F8-64B8484A6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2022. 04. 04.</a:t>
            </a:r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4BAC35-FF15-0640-BBE7-9AF8298005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5A3CB-E023-F044-BC37-D0F63CB5AD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E5D5-8B6B-EC45-8BB9-FE412C6B20B3}" type="slidenum">
              <a:rPr lang="en-HU" smtClean="0"/>
              <a:t>‹#›</a:t>
            </a:fld>
            <a:endParaRPr lang="en-HU"/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F7533A5B-1D5C-4A9D-93FA-C50BF7317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00522" y="5675525"/>
            <a:ext cx="2391478" cy="1084240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53" r="50508"/>
          <a:stretch/>
        </p:blipFill>
        <p:spPr>
          <a:xfrm>
            <a:off x="8797842" y="0"/>
            <a:ext cx="3394158" cy="3178434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42EFA25-1B08-40B4-AB8E-758A8FB73DBA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9417" y="230187"/>
            <a:ext cx="1544034" cy="155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245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A5C3A-1791-C445-BC04-7DEEFFD929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50831"/>
            <a:ext cx="7028151" cy="2311644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CD2C69-DE57-DF42-8850-F64DE79C03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028151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8489C-A18E-9F40-9F4C-77745422DE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2022. 04. 04.</a:t>
            </a:r>
            <a:endParaRPr lang="en-H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979FEE-CDDF-CA44-99F5-E2DA883688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876DEB-C2FD-9049-B479-5AFF2325A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E5D5-8B6B-EC45-8BB9-FE412C6B20B3}" type="slidenum">
              <a:rPr lang="en-HU" smtClean="0"/>
              <a:t>‹#›</a:t>
            </a:fld>
            <a:endParaRPr lang="en-H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01203CD-B321-4E46-AE0F-00F5640E157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1982137" y="489256"/>
            <a:ext cx="4372168" cy="1982238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235" b="34775"/>
          <a:stretch/>
        </p:blipFill>
        <p:spPr>
          <a:xfrm>
            <a:off x="7871575" y="2164465"/>
            <a:ext cx="4316567" cy="4710897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5CF49F7F-8896-45DB-9EB6-7758A85691E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4987" y="3828081"/>
            <a:ext cx="2869028" cy="2893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24894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993BDC-AFF0-D54E-BA00-FC1C018EC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C6D2E-239A-E044-A4DB-9213646D19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1693E7C-2DF0-9C42-9D1A-ECA37EC9E09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B016DA-7831-5E43-9B9A-F92013CB3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2022. 04. 04.</a:t>
            </a:r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BD1862-37DA-A646-8450-D1F58FFBD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C5B5E-06D5-6140-88AD-6970DE3DD5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E5D5-8B6B-EC45-8BB9-FE412C6B20B3}" type="slidenum">
              <a:rPr lang="en-HU" smtClean="0"/>
              <a:t>‹#›</a:t>
            </a:fld>
            <a:endParaRPr lang="en-H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533A5B-1D5C-4A9D-93FA-C50BF7317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00522" y="5675525"/>
            <a:ext cx="2391478" cy="1084240"/>
          </a:xfrm>
          <a:prstGeom prst="rect">
            <a:avLst/>
          </a:prstGeom>
        </p:spPr>
      </p:pic>
      <p:pic>
        <p:nvPicPr>
          <p:cNvPr id="9" name="Kép 8">
            <a:extLst>
              <a:ext uri="{FF2B5EF4-FFF2-40B4-BE49-F238E27FC236}">
                <a16:creationId xmlns:a16="http://schemas.microsoft.com/office/drawing/2014/main" id="{942EFA25-1B08-40B4-AB8E-758A8FB73D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" y="5458692"/>
            <a:ext cx="1071123" cy="10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0587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DA100-11A1-E642-8AC2-222D935FF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42F0F7-AFD2-7D48-BD92-27C312AD8A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5747BDA-2CC2-4D43-8701-DD18CF5D33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67E2DBB-70F9-F243-87E3-81657D9802C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33271C9-DD82-0843-8FD9-2F54189079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D9711C7-9DA9-1745-9A65-411CB1E741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2022. 04. 04.</a:t>
            </a:r>
            <a:endParaRPr lang="en-H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27B53D-B82A-D943-A682-CFE5D7A50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24FFC11-6D7E-9647-8A3B-CEC7094460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E5D5-8B6B-EC45-8BB9-FE412C6B20B3}" type="slidenum">
              <a:rPr lang="en-HU" smtClean="0"/>
              <a:t>‹#›</a:t>
            </a:fld>
            <a:endParaRPr lang="en-HU"/>
          </a:p>
        </p:txBody>
      </p:sp>
      <p:pic>
        <p:nvPicPr>
          <p:cNvPr id="10" name="Picture 7">
            <a:extLst>
              <a:ext uri="{FF2B5EF4-FFF2-40B4-BE49-F238E27FC236}">
                <a16:creationId xmlns:a16="http://schemas.microsoft.com/office/drawing/2014/main" id="{F7533A5B-1D5C-4A9D-93FA-C50BF7317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00522" y="5675525"/>
            <a:ext cx="2391478" cy="1084240"/>
          </a:xfrm>
          <a:prstGeom prst="rect">
            <a:avLst/>
          </a:prstGeom>
        </p:spPr>
      </p:pic>
      <p:pic>
        <p:nvPicPr>
          <p:cNvPr id="12" name="Kép 11">
            <a:extLst>
              <a:ext uri="{FF2B5EF4-FFF2-40B4-BE49-F238E27FC236}">
                <a16:creationId xmlns:a16="http://schemas.microsoft.com/office/drawing/2014/main" id="{942EFA25-1B08-40B4-AB8E-758A8FB73D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" y="5458692"/>
            <a:ext cx="1071123" cy="10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890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A02CD1-FA0F-CE43-9ECD-A141C8B117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307071-A083-7B4C-9B23-F329718F2C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2022. 04. 04.</a:t>
            </a:r>
            <a:endParaRPr lang="en-H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9DF05-3F6A-5842-9707-AA64B34EF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37E08E9-BF6D-FC48-97C2-AC3A4E1F6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E5D5-8B6B-EC45-8BB9-FE412C6B20B3}" type="slidenum">
              <a:rPr lang="en-HU" smtClean="0"/>
              <a:t>‹#›</a:t>
            </a:fld>
            <a:endParaRPr lang="en-HU"/>
          </a:p>
        </p:txBody>
      </p:sp>
      <p:pic>
        <p:nvPicPr>
          <p:cNvPr id="6" name="Picture 7">
            <a:extLst>
              <a:ext uri="{FF2B5EF4-FFF2-40B4-BE49-F238E27FC236}">
                <a16:creationId xmlns:a16="http://schemas.microsoft.com/office/drawing/2014/main" id="{F7533A5B-1D5C-4A9D-93FA-C50BF7317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00522" y="5675525"/>
            <a:ext cx="2391478" cy="1084240"/>
          </a:xfrm>
          <a:prstGeom prst="rect">
            <a:avLst/>
          </a:prstGeom>
        </p:spPr>
      </p:pic>
      <p:pic>
        <p:nvPicPr>
          <p:cNvPr id="8" name="Kép 7">
            <a:extLst>
              <a:ext uri="{FF2B5EF4-FFF2-40B4-BE49-F238E27FC236}">
                <a16:creationId xmlns:a16="http://schemas.microsoft.com/office/drawing/2014/main" id="{942EFA25-1B08-40B4-AB8E-758A8FB73D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" y="5458692"/>
            <a:ext cx="1071123" cy="10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943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D280F0-5BE6-5141-BD10-1A272FA44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2022. 04. 04.</a:t>
            </a:r>
            <a:endParaRPr lang="en-H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30693F-3917-7844-8431-B569D52C5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D9E89F6-BC02-6842-B07E-08EE98B3A7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E5D5-8B6B-EC45-8BB9-FE412C6B20B3}" type="slidenum">
              <a:rPr lang="en-HU" smtClean="0"/>
              <a:t>‹#›</a:t>
            </a:fld>
            <a:endParaRPr lang="en-HU"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F7533A5B-1D5C-4A9D-93FA-C50BF7317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00522" y="5675525"/>
            <a:ext cx="2391478" cy="1084240"/>
          </a:xfrm>
          <a:prstGeom prst="rect">
            <a:avLst/>
          </a:prstGeom>
        </p:spPr>
      </p:pic>
      <p:pic>
        <p:nvPicPr>
          <p:cNvPr id="7" name="Kép 6">
            <a:extLst>
              <a:ext uri="{FF2B5EF4-FFF2-40B4-BE49-F238E27FC236}">
                <a16:creationId xmlns:a16="http://schemas.microsoft.com/office/drawing/2014/main" id="{942EFA25-1B08-40B4-AB8E-758A8FB73D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" y="5458692"/>
            <a:ext cx="1071123" cy="10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097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08A10E-9A4A-714E-8A77-EAF72E90CD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62C536-CA9C-EB49-9B29-4180C5737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BDD6CD-9AAB-2B47-B042-028422586D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E04F7A-4A0E-AD4F-9447-3F364AD70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2022. 04. 04.</a:t>
            </a:r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6D228B-5908-284D-A785-7F07CEF11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6FEF6AC-2CFA-0C4E-8A9F-94B17CAE98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E5D5-8B6B-EC45-8BB9-FE412C6B20B3}" type="slidenum">
              <a:rPr lang="en-HU" smtClean="0"/>
              <a:t>‹#›</a:t>
            </a:fld>
            <a:endParaRPr lang="en-H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533A5B-1D5C-4A9D-93FA-C50BF7317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00522" y="5675525"/>
            <a:ext cx="2391478" cy="108424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42EFA25-1B08-40B4-AB8E-758A8FB73D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" y="5458692"/>
            <a:ext cx="1071123" cy="10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873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2FEB8C-4030-164C-BC11-6145FB5AC2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  <a:endParaRPr lang="en-H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A56FBA3-355E-9A4E-AE91-F404175BCA7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H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26ECA7-7D14-4A41-AC51-9531BCD733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A3B8F2E-C384-4B4A-93D3-190CBD292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hu-HU"/>
              <a:t>2022. 04. 04.</a:t>
            </a:r>
            <a:endParaRPr lang="en-H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BF741B-1AF2-8141-A714-A7EB1067B3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H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08C4E09-F09B-A841-9456-8D26B7AA56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2E5D5-8B6B-EC45-8BB9-FE412C6B20B3}" type="slidenum">
              <a:rPr lang="en-HU" smtClean="0"/>
              <a:t>‹#›</a:t>
            </a:fld>
            <a:endParaRPr lang="en-HU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7533A5B-1D5C-4A9D-93FA-C50BF73179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9800522" y="5675525"/>
            <a:ext cx="2391478" cy="1084240"/>
          </a:xfrm>
          <a:prstGeom prst="rect">
            <a:avLst/>
          </a:prstGeom>
        </p:spPr>
      </p:pic>
      <p:pic>
        <p:nvPicPr>
          <p:cNvPr id="10" name="Kép 9">
            <a:extLst>
              <a:ext uri="{FF2B5EF4-FFF2-40B4-BE49-F238E27FC236}">
                <a16:creationId xmlns:a16="http://schemas.microsoft.com/office/drawing/2014/main" id="{942EFA25-1B08-40B4-AB8E-758A8FB73DB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2" y="5458692"/>
            <a:ext cx="1071123" cy="1080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730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D2D2FF3-04D3-1843-A551-2F8382FCAF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0" lang="hu-HU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tillium" panose="00000500000000000000" pitchFamily="50" charset="-18"/>
                <a:ea typeface="+mj-ea"/>
                <a:cs typeface="+mj-cs"/>
              </a:rPr>
              <a:t>Mintacím szerkesztése</a:t>
            </a:r>
            <a:endParaRPr lang="en-H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FAC317-14C5-6649-A981-22D235BD3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HU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4550F-9976-114C-87FC-44C151B6F1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tillium" panose="00000500000000000000" pitchFamily="2" charset="-18"/>
              </a:defRPr>
            </a:lvl1pPr>
          </a:lstStyle>
          <a:p>
            <a:r>
              <a:rPr lang="hu-HU"/>
              <a:t>2022. 04. 04.</a:t>
            </a:r>
            <a:endParaRPr lang="en-HU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09B394-0019-C74F-8EED-9E72D7D616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Titillium" panose="00000500000000000000" pitchFamily="2" charset="-18"/>
              </a:defRPr>
            </a:lvl1pPr>
          </a:lstStyle>
          <a:p>
            <a:endParaRPr lang="en-H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5D6DC4-B70E-E445-AB2F-450BF14D6F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Titillium" panose="00000500000000000000" pitchFamily="2" charset="-18"/>
              </a:defRPr>
            </a:lvl1pPr>
          </a:lstStyle>
          <a:p>
            <a:fld id="{7EC2E5D5-8B6B-EC45-8BB9-FE412C6B20B3}" type="slidenum">
              <a:rPr lang="en-HU" smtClean="0"/>
              <a:pPr/>
              <a:t>‹#›</a:t>
            </a:fld>
            <a:endParaRPr lang="en-HU"/>
          </a:p>
        </p:txBody>
      </p:sp>
      <p:cxnSp>
        <p:nvCxnSpPr>
          <p:cNvPr id="9" name="Egyenes összekötő 8">
            <a:extLst>
              <a:ext uri="{FF2B5EF4-FFF2-40B4-BE49-F238E27FC236}">
                <a16:creationId xmlns:a16="http://schemas.microsoft.com/office/drawing/2014/main" id="{5E0AE388-E07B-43E3-9AD5-79B5A7BEB0D7}"/>
              </a:ext>
            </a:extLst>
          </p:cNvPr>
          <p:cNvCxnSpPr>
            <a:cxnSpLocks/>
          </p:cNvCxnSpPr>
          <p:nvPr userDrawn="1"/>
        </p:nvCxnSpPr>
        <p:spPr>
          <a:xfrm>
            <a:off x="0" y="6802386"/>
            <a:ext cx="12192000" cy="0"/>
          </a:xfrm>
          <a:prstGeom prst="line">
            <a:avLst/>
          </a:prstGeom>
          <a:ln w="136525">
            <a:solidFill>
              <a:srgbClr val="F59B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6921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2" r:id="rId12"/>
    <p:sldLayoutId id="2147483663" r:id="rId13"/>
    <p:sldLayoutId id="2147483659" r:id="rId14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F59635"/>
          </a:solidFill>
          <a:latin typeface="Titillium Bd" panose="00000800000000000000" pitchFamily="2" charset="-18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itillium" panose="00000500000000000000" pitchFamily="2" charset="-18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itillium" panose="00000500000000000000" pitchFamily="2" charset="-18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tillium" panose="00000500000000000000" pitchFamily="2" charset="-18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tillium" panose="00000500000000000000" pitchFamily="2" charset="-18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tillium" panose="00000500000000000000" pitchFamily="2" charset="-18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toth.akos@nje.hu" TargetMode="Externa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E0F77B-23B3-170F-5594-A4391D2DA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2250831"/>
            <a:ext cx="7965921" cy="2311644"/>
          </a:xfrm>
        </p:spPr>
        <p:txBody>
          <a:bodyPr>
            <a:noAutofit/>
          </a:bodyPr>
          <a:lstStyle/>
          <a:p>
            <a:r>
              <a:rPr lang="hu-HU" sz="4800" dirty="0"/>
              <a:t>Megváltozott állami szerepvállalás a kultúrafinanszírozásban</a:t>
            </a:r>
          </a:p>
        </p:txBody>
      </p:sp>
      <p:sp>
        <p:nvSpPr>
          <p:cNvPr id="3" name="Szöveg helye 2">
            <a:extLst>
              <a:ext uri="{FF2B5EF4-FFF2-40B4-BE49-F238E27FC236}">
                <a16:creationId xmlns:a16="http://schemas.microsoft.com/office/drawing/2014/main" id="{61CEB730-F023-713B-4713-AFDD4E96F4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7028151" cy="2037674"/>
          </a:xfrm>
        </p:spPr>
        <p:txBody>
          <a:bodyPr>
            <a:normAutofit fontScale="92500" lnSpcReduction="10000"/>
          </a:bodyPr>
          <a:lstStyle/>
          <a:p>
            <a:r>
              <a:rPr lang="hu-HU" dirty="0"/>
              <a:t>Valóságos könyvtár – könyvtári valóság VI. című könyvtár- és információtudományi konferencia, </a:t>
            </a:r>
          </a:p>
          <a:p>
            <a:r>
              <a:rPr lang="hu-HU" dirty="0"/>
              <a:t>2023.11.28.</a:t>
            </a:r>
          </a:p>
          <a:p>
            <a:endParaRPr lang="hu-HU" dirty="0"/>
          </a:p>
          <a:p>
            <a:r>
              <a:rPr lang="hu-HU" sz="1900" dirty="0"/>
              <a:t>Dr. Tóth Ákos, Neumann János Egyetem GAMF Műszaki és Informatikai Kar, egyetemi docens, oktatási dékánhelyettes</a:t>
            </a:r>
          </a:p>
        </p:txBody>
      </p:sp>
    </p:spTree>
    <p:extLst>
      <p:ext uri="{BB962C8B-B14F-4D97-AF65-F5344CB8AC3E}">
        <p14:creationId xmlns:p14="http://schemas.microsoft.com/office/powerpoint/2010/main" val="34075562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Kultúrafinanszírozási formák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4"/>
            </a:pPr>
            <a:r>
              <a:rPr lang="hu-HU" dirty="0"/>
              <a:t>Harmadik (tercier szektor) szerepvállalása</a:t>
            </a:r>
          </a:p>
          <a:p>
            <a:pPr lvl="1"/>
            <a:r>
              <a:rPr lang="hu-HU" dirty="0"/>
              <a:t>Önkéntesség</a:t>
            </a:r>
          </a:p>
          <a:p>
            <a:pPr lvl="1"/>
            <a:r>
              <a:rPr lang="hu-HU" dirty="0"/>
              <a:t>Támogatás lehet anyagi vagy időráfordítás</a:t>
            </a:r>
          </a:p>
          <a:p>
            <a:pPr marL="514350" indent="-514350">
              <a:buNone/>
            </a:pPr>
            <a:endParaRPr lang="hu-HU" dirty="0"/>
          </a:p>
          <a:p>
            <a:pPr marL="514350" indent="-514350">
              <a:buNone/>
            </a:pPr>
            <a:r>
              <a:rPr lang="hu-HU" dirty="0"/>
              <a:t>5. Háztartások kulturális kiadásai</a:t>
            </a:r>
          </a:p>
          <a:p>
            <a:pPr lvl="1"/>
            <a:endParaRPr lang="hu-HU" dirty="0"/>
          </a:p>
          <a:p>
            <a:pPr marL="57150" indent="0">
              <a:buNone/>
            </a:pPr>
            <a:r>
              <a:rPr lang="hu-HU" b="1" dirty="0"/>
              <a:t>A valóságban a kultúrafinanszírozási formákat egymást kiegészítve alkalmazzák.</a:t>
            </a:r>
          </a:p>
        </p:txBody>
      </p:sp>
    </p:spTree>
    <p:extLst>
      <p:ext uri="{BB962C8B-B14F-4D97-AF65-F5344CB8AC3E}">
        <p14:creationId xmlns:p14="http://schemas.microsoft.com/office/powerpoint/2010/main" val="1460414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/>
              <a:t>A koordinált kultúrafinanszírozási szemlélet jellemzői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hu-HU" dirty="0"/>
              <a:t>A kultúrpolitika aktív formálója kíván lenni a kulturális szektornak.</a:t>
            </a:r>
          </a:p>
          <a:p>
            <a:pPr>
              <a:defRPr/>
            </a:pPr>
            <a:r>
              <a:rPr lang="hu-HU" dirty="0"/>
              <a:t>Politikai és fiskális centralizáció.</a:t>
            </a:r>
          </a:p>
          <a:p>
            <a:pPr>
              <a:defRPr/>
            </a:pPr>
            <a:r>
              <a:rPr lang="hu-HU" dirty="0"/>
              <a:t>Magas közvetlen GDP arányos állami támogatás.</a:t>
            </a:r>
          </a:p>
          <a:p>
            <a:pPr>
              <a:defRPr/>
            </a:pPr>
            <a:r>
              <a:rPr lang="hu-HU" dirty="0"/>
              <a:t>Felülről lefelé irányuló intézményi fejlődés.</a:t>
            </a:r>
          </a:p>
          <a:p>
            <a:pPr>
              <a:defRPr/>
            </a:pPr>
            <a:r>
              <a:rPr lang="hu-HU" dirty="0"/>
              <a:t>A művész az alkotói tevékenységre fókuszáljon, ne kelljen neki az anyagi források megteremtésével foglalkoznia.</a:t>
            </a:r>
          </a:p>
          <a:p>
            <a:pPr>
              <a:defRPr/>
            </a:pPr>
            <a:r>
              <a:rPr lang="hu-HU" dirty="0"/>
              <a:t>Alacsonyfokú versenyszellem.</a:t>
            </a:r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46241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/>
              <a:t>A liberális kultúrafinanszírozási </a:t>
            </a:r>
            <a:br>
              <a:rPr lang="hu-HU" dirty="0"/>
            </a:br>
            <a:r>
              <a:rPr lang="hu-HU" dirty="0"/>
              <a:t>szemlélet jellemzői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 rtlCol="0">
            <a:normAutofit lnSpcReduction="10000"/>
          </a:bodyPr>
          <a:lstStyle/>
          <a:p>
            <a:pPr>
              <a:defRPr/>
            </a:pPr>
            <a:r>
              <a:rPr lang="hu-HU" dirty="0"/>
              <a:t>A társadalom aktív formálója kíván lenni a kulturális szektornak.</a:t>
            </a:r>
          </a:p>
          <a:p>
            <a:pPr>
              <a:defRPr/>
            </a:pPr>
            <a:r>
              <a:rPr lang="hu-HU" dirty="0"/>
              <a:t>Politikai és fiskális decentralizáció.</a:t>
            </a:r>
          </a:p>
          <a:p>
            <a:pPr>
              <a:defRPr/>
            </a:pPr>
            <a:r>
              <a:rPr lang="hu-HU" dirty="0"/>
              <a:t>Alacsonyabb közvetlen GDP arányos állami támogatás. </a:t>
            </a:r>
          </a:p>
          <a:p>
            <a:pPr>
              <a:defRPr/>
            </a:pPr>
            <a:r>
              <a:rPr lang="hu-HU" dirty="0"/>
              <a:t>Alulról felfelé irányuló intézményi fejlődés.</a:t>
            </a:r>
          </a:p>
          <a:p>
            <a:pPr>
              <a:defRPr/>
            </a:pPr>
            <a:r>
              <a:rPr lang="hu-HU" dirty="0"/>
              <a:t>Művészeti tanácsok, adókedvezmények, szponzoráció, magánszektor szerepe meghatározó.</a:t>
            </a:r>
          </a:p>
          <a:p>
            <a:pPr>
              <a:defRPr/>
            </a:pPr>
            <a:r>
              <a:rPr lang="hu-HU" dirty="0"/>
              <a:t>A humán tőke szerepe meghatározó a kereslet növelésében.</a:t>
            </a:r>
          </a:p>
          <a:p>
            <a:pPr>
              <a:defRPr/>
            </a:pPr>
            <a:r>
              <a:rPr lang="hu-HU" dirty="0"/>
              <a:t>A művész egyben vállalkozó is.</a:t>
            </a:r>
          </a:p>
          <a:p>
            <a:pPr>
              <a:defRPr/>
            </a:pPr>
            <a:r>
              <a:rPr lang="hu-HU" dirty="0"/>
              <a:t>Magas fokú versenyszellem.</a:t>
            </a:r>
          </a:p>
          <a:p>
            <a:pPr>
              <a:defRPr/>
            </a:pPr>
            <a:endParaRPr lang="hu-HU" dirty="0"/>
          </a:p>
          <a:p>
            <a:pPr>
              <a:defRPr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3146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>
              <a:defRPr/>
            </a:pPr>
            <a:r>
              <a:rPr lang="hu-HU" dirty="0"/>
              <a:t>Az uniós tagállamok kultúrafinanszírozásának csoportosítása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943"/>
          <a:stretch>
            <a:fillRect/>
          </a:stretch>
        </p:blipFill>
        <p:spPr bwMode="auto">
          <a:xfrm>
            <a:off x="1991544" y="1700808"/>
            <a:ext cx="813690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66672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>
            <a:extLst>
              <a:ext uri="{FF2B5EF4-FFF2-40B4-BE49-F238E27FC236}">
                <a16:creationId xmlns:a16="http://schemas.microsoft.com/office/drawing/2014/main" id="{D30C4F69-A497-DEC0-E4F8-ECF5E447BD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Megállapítások</a:t>
            </a:r>
            <a:endParaRPr lang="hu-HU" dirty="0"/>
          </a:p>
        </p:txBody>
      </p:sp>
      <p:sp>
        <p:nvSpPr>
          <p:cNvPr id="4" name="Tartalom helye 3">
            <a:extLst>
              <a:ext uri="{FF2B5EF4-FFF2-40B4-BE49-F238E27FC236}">
                <a16:creationId xmlns:a16="http://schemas.microsoft.com/office/drawing/2014/main" id="{C65B5D70-B188-F046-71A3-3B131358C22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212529"/>
                </a:solidFill>
                <a:effectLst/>
                <a:latin typeface="Charis SIL"/>
              </a:rPr>
              <a:t>Az </a:t>
            </a:r>
            <a:r>
              <a:rPr lang="hu-HU" b="1" i="0" dirty="0">
                <a:solidFill>
                  <a:srgbClr val="F59635"/>
                </a:solidFill>
                <a:effectLst/>
                <a:latin typeface="Charis SIL"/>
              </a:rPr>
              <a:t>intézményi rendszer fejlettség</a:t>
            </a:r>
            <a:r>
              <a:rPr lang="hu-HU" b="0" i="0" dirty="0">
                <a:solidFill>
                  <a:srgbClr val="212529"/>
                </a:solidFill>
                <a:effectLst/>
                <a:latin typeface="Charis SIL"/>
              </a:rPr>
              <a:t>ének, a rendszer </a:t>
            </a:r>
            <a:r>
              <a:rPr lang="hu-HU" b="1" i="0" dirty="0">
                <a:solidFill>
                  <a:srgbClr val="F59635"/>
                </a:solidFill>
                <a:effectLst/>
                <a:latin typeface="Charis SIL"/>
              </a:rPr>
              <a:t>homogenitás</a:t>
            </a:r>
            <a:r>
              <a:rPr lang="hu-HU" b="0" i="0" dirty="0">
                <a:solidFill>
                  <a:srgbClr val="212529"/>
                </a:solidFill>
                <a:effectLst/>
                <a:latin typeface="Charis SIL"/>
              </a:rPr>
              <a:t>ának egyaránt meghatározó a szerepe egy adott ország kulturális szektorának GDP-hez való hozzájárulásában.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1" i="0" dirty="0">
                <a:solidFill>
                  <a:srgbClr val="F59635"/>
                </a:solidFill>
                <a:effectLst/>
                <a:latin typeface="Charis SIL"/>
              </a:rPr>
              <a:t>Nincs egyetlen kultúrafinanszírozási mintamodell</a:t>
            </a:r>
            <a:r>
              <a:rPr lang="hu-HU" b="0" i="0" dirty="0">
                <a:solidFill>
                  <a:srgbClr val="212529"/>
                </a:solidFill>
                <a:effectLst/>
                <a:latin typeface="Charis SIL"/>
              </a:rPr>
              <a:t>, amely garantálja egy ország kulturális szektorának kulturális és gazdasági hatékonyságát.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hu-HU" b="0" i="0" dirty="0">
                <a:solidFill>
                  <a:srgbClr val="212529"/>
                </a:solidFill>
                <a:effectLst/>
                <a:latin typeface="Charis SIL"/>
              </a:rPr>
              <a:t>Ha egy országban hatékonyan működik egy </a:t>
            </a:r>
            <a:r>
              <a:rPr lang="hu-HU" i="0" dirty="0">
                <a:effectLst/>
                <a:latin typeface="Charis SIL"/>
              </a:rPr>
              <a:t>kultúrafinanszírozási</a:t>
            </a:r>
            <a:r>
              <a:rPr lang="hu-HU" b="0" i="0" dirty="0">
                <a:solidFill>
                  <a:srgbClr val="212529"/>
                </a:solidFill>
                <a:effectLst/>
                <a:latin typeface="Charis SIL"/>
              </a:rPr>
              <a:t> gyakorlat, az nem jelenti automatikusan azt, hogy ez a gyakorlat egy másik országban is hatékonyan működne.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470778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63B0C99-42DC-EB32-379A-C41B899291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Megállapítások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677BBF-0837-543E-33E7-548B019305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r>
              <a:rPr lang="hu-HU" b="0" i="0" dirty="0">
                <a:solidFill>
                  <a:srgbClr val="212529"/>
                </a:solidFill>
                <a:effectLst/>
                <a:latin typeface="Charis SIL"/>
              </a:rPr>
              <a:t>A </a:t>
            </a:r>
            <a:r>
              <a:rPr lang="hu-HU" i="0" dirty="0">
                <a:solidFill>
                  <a:srgbClr val="212529"/>
                </a:solidFill>
                <a:effectLst/>
                <a:latin typeface="Charis SIL"/>
              </a:rPr>
              <a:t>kultúrafinanszírozási</a:t>
            </a:r>
            <a:r>
              <a:rPr lang="hu-HU" b="0" i="0" dirty="0">
                <a:solidFill>
                  <a:srgbClr val="212529"/>
                </a:solidFill>
                <a:effectLst/>
                <a:latin typeface="Charis SIL"/>
              </a:rPr>
              <a:t> gyakorlatok átvétele és az átvevő </a:t>
            </a:r>
            <a:r>
              <a:rPr lang="hu-HU" b="1" i="0" dirty="0">
                <a:solidFill>
                  <a:srgbClr val="F59635"/>
                </a:solidFill>
                <a:effectLst/>
                <a:latin typeface="Charis SIL"/>
              </a:rPr>
              <a:t>ország saját gazdasági, politikai, társadalmi és kulturális környezetéhez való finomhangolása hosszú, több kormányzati cikluson átívelő folyamat</a:t>
            </a:r>
            <a:r>
              <a:rPr lang="hu-HU" b="0" i="0" dirty="0">
                <a:solidFill>
                  <a:srgbClr val="212529"/>
                </a:solidFill>
                <a:effectLst/>
                <a:latin typeface="Charis SIL"/>
              </a:rPr>
              <a:t>, ezért a </a:t>
            </a:r>
            <a:r>
              <a:rPr lang="hu-HU" b="1" i="0" dirty="0">
                <a:solidFill>
                  <a:srgbClr val="F59635"/>
                </a:solidFill>
                <a:effectLst/>
                <a:latin typeface="Charis SIL"/>
              </a:rPr>
              <a:t>hosszú távú kultúrpolitikai stratégia </a:t>
            </a:r>
            <a:r>
              <a:rPr lang="hu-HU" b="0" i="0" dirty="0">
                <a:solidFill>
                  <a:srgbClr val="212529"/>
                </a:solidFill>
                <a:effectLst/>
                <a:latin typeface="Charis SIL"/>
              </a:rPr>
              <a:t>kialakításának és gyakorlatban történő alkalmazásának meghatározó szerepe van a folyamatban.</a:t>
            </a:r>
          </a:p>
        </p:txBody>
      </p:sp>
    </p:spTree>
    <p:extLst>
      <p:ext uri="{BB962C8B-B14F-4D97-AF65-F5344CB8AC3E}">
        <p14:creationId xmlns:p14="http://schemas.microsoft.com/office/powerpoint/2010/main" val="6896248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857AA51-2C9A-84F2-3180-E9115A8A86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Köszönöm a figyelmet!</a:t>
            </a:r>
          </a:p>
        </p:txBody>
      </p:sp>
      <p:sp>
        <p:nvSpPr>
          <p:cNvPr id="6" name="Szöveg helye 5">
            <a:extLst>
              <a:ext uri="{FF2B5EF4-FFF2-40B4-BE49-F238E27FC236}">
                <a16:creationId xmlns:a16="http://schemas.microsoft.com/office/drawing/2014/main" id="{CE471678-9E4D-8DAF-7069-A20961A64C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>
                <a:hlinkClick r:id="rId2"/>
              </a:rPr>
              <a:t>toth.akos@nje.hu</a:t>
            </a:r>
            <a:r>
              <a:rPr lang="hu-HU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42176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A témaválasztás indoklása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601" cy="4351338"/>
          </a:xfrm>
        </p:spPr>
        <p:txBody>
          <a:bodyPr/>
          <a:lstStyle/>
          <a:p>
            <a:pPr>
              <a:defRPr/>
            </a:pPr>
            <a:r>
              <a:rPr lang="hu-HU" dirty="0"/>
              <a:t>1960-as évektől a kultúra demokratizálódása.</a:t>
            </a:r>
          </a:p>
          <a:p>
            <a:pPr>
              <a:defRPr/>
            </a:pPr>
            <a:r>
              <a:rPr lang="hu-HU" dirty="0"/>
              <a:t>Infokommunikációs forradalom.</a:t>
            </a:r>
          </a:p>
          <a:p>
            <a:pPr>
              <a:defRPr/>
            </a:pPr>
            <a:r>
              <a:rPr lang="hu-HU" dirty="0"/>
              <a:t>1970-es évektől szupranacionális szinten is megjelenik a közösségi kultúrpolitika iránti igény.</a:t>
            </a:r>
          </a:p>
          <a:p>
            <a:pPr>
              <a:defRPr/>
            </a:pPr>
            <a:r>
              <a:rPr lang="hu-HU" dirty="0"/>
              <a:t>Megváltozott intézményi környezet – eltérő állami stratégiák.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78159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Kutatási kérdés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hu-HU" dirty="0"/>
              <a:t>Mi lehet annak az oka, hogy egyes tagállamok közel azonos kultúrafinanszírozási modellt alkalmazva teljesen eltérő növekedést érnek el, míg más tagállamok eltérő modelljükkel közel azonos növekedés elérésére képesek kulturális szektorukban?</a:t>
            </a:r>
          </a:p>
        </p:txBody>
      </p:sp>
    </p:spTree>
    <p:extLst>
      <p:ext uri="{BB962C8B-B14F-4D97-AF65-F5344CB8AC3E}">
        <p14:creationId xmlns:p14="http://schemas.microsoft.com/office/powerpoint/2010/main" val="712843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Stark Antal (2013) kultúrafogalma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/>
              <a:t>„A kultúra </a:t>
            </a:r>
            <a:r>
              <a:rPr lang="hu-HU" b="1" dirty="0">
                <a:solidFill>
                  <a:srgbClr val="F59635"/>
                </a:solidFill>
              </a:rPr>
              <a:t>intellektuális élmény</a:t>
            </a:r>
            <a:r>
              <a:rPr lang="hu-HU" dirty="0"/>
              <a:t>t nyújtó tevékenység, ami nemesíti az embert. A kulturális tevékenység </a:t>
            </a:r>
            <a:r>
              <a:rPr lang="hu-HU" b="1" dirty="0">
                <a:solidFill>
                  <a:srgbClr val="F59635"/>
                </a:solidFill>
              </a:rPr>
              <a:t>ágazatokba sorolható</a:t>
            </a:r>
            <a:r>
              <a:rPr lang="hu-HU" dirty="0"/>
              <a:t>, lehet egyéni vagy kollektív, szellemi vagy tárgyiasult. A kultúra nemcsak az </a:t>
            </a:r>
            <a:r>
              <a:rPr lang="hu-HU" b="1" dirty="0">
                <a:solidFill>
                  <a:srgbClr val="F59635"/>
                </a:solidFill>
              </a:rPr>
              <a:t>egyénnek szerez örömet</a:t>
            </a:r>
            <a:r>
              <a:rPr lang="hu-HU" dirty="0"/>
              <a:t>, hanem komoly </a:t>
            </a:r>
            <a:r>
              <a:rPr lang="hu-HU" b="1" dirty="0">
                <a:solidFill>
                  <a:srgbClr val="F59635"/>
                </a:solidFill>
              </a:rPr>
              <a:t>társadalmi hasznossága van</a:t>
            </a:r>
            <a:r>
              <a:rPr lang="hu-HU" dirty="0"/>
              <a:t>, mely egyrészt hat az egyének cselekvéseinek színvonalára, a társadalmi együttélésre, végső soron a gazdasági és társadalmi fejlődésre. Ezért </a:t>
            </a:r>
            <a:r>
              <a:rPr lang="hu-HU" b="1" dirty="0">
                <a:solidFill>
                  <a:srgbClr val="F59635"/>
                </a:solidFill>
              </a:rPr>
              <a:t>az államnak érdeke és kötelessége a kultúra közvetlen (anyagi) vagy közvetett (intézményi) támogatása</a:t>
            </a:r>
            <a:r>
              <a:rPr lang="hu-HU" dirty="0"/>
              <a:t>”.</a:t>
            </a:r>
          </a:p>
          <a:p>
            <a:endParaRPr lang="en-GB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</p:spPr>
        <p:txBody>
          <a:bodyPr rtlCol="0">
            <a:normAutofit/>
          </a:bodyPr>
          <a:lstStyle/>
          <a:p>
            <a:pPr>
              <a:defRPr/>
            </a:pPr>
            <a:r>
              <a:rPr lang="hu-HU" dirty="0"/>
              <a:t>A kulturális szektor koncentrikus </a:t>
            </a:r>
            <a:br>
              <a:rPr lang="hu-HU" dirty="0"/>
            </a:br>
            <a:r>
              <a:rPr lang="hu-HU" dirty="0"/>
              <a:t>körök modellje (</a:t>
            </a:r>
            <a:r>
              <a:rPr lang="hu-HU" i="1" dirty="0"/>
              <a:t>Throsby</a:t>
            </a:r>
            <a:r>
              <a:rPr lang="hu-HU" dirty="0"/>
              <a:t>, 2010:92)</a:t>
            </a:r>
            <a:endParaRPr lang="en-GB" dirty="0"/>
          </a:p>
        </p:txBody>
      </p:sp>
      <p:sp>
        <p:nvSpPr>
          <p:cNvPr id="8195" name="Tartalom helye 21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b="1" dirty="0"/>
              <a:t>A kultúra magját képező hagyományos kreatív művészetek</a:t>
            </a:r>
            <a:r>
              <a:rPr lang="hu-HU" dirty="0"/>
              <a:t>: irodalom, zene, képzőművészet, előadó művészet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/>
              <a:t>Szűkebben értelmezett, úgynevezett kulturálismag-iparágak</a:t>
            </a:r>
            <a:r>
              <a:rPr lang="hu-HU" dirty="0"/>
              <a:t>: filmipar, múzeumok, galériák, könyvtárak,  fotográfia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/>
              <a:t>Tágabban értelmezett kulturális iparágak</a:t>
            </a:r>
            <a:r>
              <a:rPr lang="hu-HU" dirty="0"/>
              <a:t>: örökségvédelem,  kiadóipar, média, zeneipar, televízió, rádió, video és számítógépjáték ipar)</a:t>
            </a:r>
          </a:p>
          <a:p>
            <a:pPr marL="514350" indent="-514350">
              <a:buFont typeface="+mj-lt"/>
              <a:buAutoNum type="arabicPeriod"/>
            </a:pPr>
            <a:r>
              <a:rPr lang="hu-HU" b="1" dirty="0"/>
              <a:t>Kapcsolt iparágak</a:t>
            </a:r>
            <a:r>
              <a:rPr lang="hu-HU" dirty="0"/>
              <a:t>: reklámipar, építészet, dizájn, divat</a:t>
            </a:r>
            <a:endParaRPr lang="hu-HU" sz="3200" dirty="0"/>
          </a:p>
          <a:p>
            <a:endParaRPr lang="hu-HU" sz="3200" dirty="0"/>
          </a:p>
          <a:p>
            <a:pPr>
              <a:buFont typeface="Arial" charset="0"/>
              <a:buNone/>
            </a:pPr>
            <a:endParaRPr lang="hu-HU" dirty="0"/>
          </a:p>
          <a:p>
            <a:pPr>
              <a:buFont typeface="Arial" charset="0"/>
              <a:buNone/>
            </a:pP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34982286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Az állam aktív szerepvállalásának indokai a kulturális szektorban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688782" cy="4351338"/>
          </a:xfrm>
        </p:spPr>
        <p:txBody>
          <a:bodyPr>
            <a:normAutofit/>
          </a:bodyPr>
          <a:lstStyle/>
          <a:p>
            <a:r>
              <a:rPr lang="hu-HU" dirty="0"/>
              <a:t>A jogi szabályozások, azon belül </a:t>
            </a:r>
            <a:r>
              <a:rPr lang="hu-HU" b="1" dirty="0">
                <a:solidFill>
                  <a:srgbClr val="F59635"/>
                </a:solidFill>
              </a:rPr>
              <a:t>a szellemi tulajdon védelem </a:t>
            </a:r>
            <a:r>
              <a:rPr lang="hu-HU" dirty="0"/>
              <a:t>a művészek számára nyújt védőhálót. </a:t>
            </a:r>
          </a:p>
          <a:p>
            <a:r>
              <a:rPr lang="hu-HU" dirty="0"/>
              <a:t>A kulturális javak jelentős része </a:t>
            </a:r>
            <a:r>
              <a:rPr lang="hu-HU" b="1" dirty="0">
                <a:solidFill>
                  <a:srgbClr val="F59635"/>
                </a:solidFill>
              </a:rPr>
              <a:t>közjószág</a:t>
            </a:r>
            <a:r>
              <a:rPr lang="hu-HU" dirty="0"/>
              <a:t>, így azok mindenki számára költségmentesen elérhetőnek kell lenni. Ezt főként az állami közpénzekből lehet </a:t>
            </a:r>
            <a:r>
              <a:rPr lang="hu-HU" i="1" dirty="0"/>
              <a:t>finanszírozni</a:t>
            </a:r>
            <a:r>
              <a:rPr lang="hu-HU" dirty="0"/>
              <a:t>.</a:t>
            </a:r>
          </a:p>
          <a:p>
            <a:r>
              <a:rPr lang="hu-HU" dirty="0"/>
              <a:t>A kulturális javak jelentős része a </a:t>
            </a:r>
            <a:r>
              <a:rPr lang="hu-HU" b="1" dirty="0" err="1">
                <a:solidFill>
                  <a:srgbClr val="F59635"/>
                </a:solidFill>
              </a:rPr>
              <a:t>meritokratikus</a:t>
            </a:r>
            <a:r>
              <a:rPr lang="hu-HU" b="1" dirty="0">
                <a:solidFill>
                  <a:srgbClr val="F59635"/>
                </a:solidFill>
              </a:rPr>
              <a:t> jószág</a:t>
            </a:r>
            <a:r>
              <a:rPr lang="hu-HU" dirty="0"/>
              <a:t>.</a:t>
            </a:r>
            <a:endParaRPr lang="en-GB" dirty="0"/>
          </a:p>
          <a:p>
            <a:endParaRPr lang="hu-HU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/>
              <a:t>Az állam aktív szerepvállalásának indokai a kulturális szektorban</a:t>
            </a:r>
            <a:endParaRPr lang="en-GB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r>
              <a:rPr lang="hu-HU" dirty="0"/>
              <a:t>A </a:t>
            </a:r>
            <a:r>
              <a:rPr lang="hu-HU" b="1" dirty="0" err="1">
                <a:solidFill>
                  <a:srgbClr val="F59635"/>
                </a:solidFill>
              </a:rPr>
              <a:t>Baumol</a:t>
            </a:r>
            <a:r>
              <a:rPr lang="hu-HU" b="1" dirty="0">
                <a:solidFill>
                  <a:srgbClr val="F59635"/>
                </a:solidFill>
              </a:rPr>
              <a:t> hatás </a:t>
            </a:r>
            <a:r>
              <a:rPr lang="hu-HU" dirty="0"/>
              <a:t>vagy más néven a </a:t>
            </a:r>
            <a:r>
              <a:rPr lang="hu-HU" b="1" dirty="0">
                <a:solidFill>
                  <a:srgbClr val="F59635"/>
                </a:solidFill>
              </a:rPr>
              <a:t>költségkór</a:t>
            </a:r>
            <a:r>
              <a:rPr lang="hu-HU" b="1" dirty="0"/>
              <a:t>.</a:t>
            </a:r>
          </a:p>
          <a:p>
            <a:r>
              <a:rPr lang="hu-HU" dirty="0"/>
              <a:t>A kultúra mindenki számára elérhetővé tétele.</a:t>
            </a:r>
          </a:p>
          <a:p>
            <a:r>
              <a:rPr lang="hu-HU" dirty="0"/>
              <a:t>A </a:t>
            </a:r>
            <a:r>
              <a:rPr lang="hu-HU" b="1" dirty="0">
                <a:solidFill>
                  <a:srgbClr val="F59635"/>
                </a:solidFill>
              </a:rPr>
              <a:t>kultúrát a nemzedékek nem tudják tökéletesen átörökíteni</a:t>
            </a:r>
            <a:r>
              <a:rPr lang="hu-HU" dirty="0"/>
              <a:t>, ezért ebben a folyamatban az </a:t>
            </a:r>
            <a:r>
              <a:rPr lang="hu-HU" b="1" dirty="0">
                <a:solidFill>
                  <a:srgbClr val="F59635"/>
                </a:solidFill>
              </a:rPr>
              <a:t>archiválás</a:t>
            </a:r>
            <a:r>
              <a:rPr lang="hu-HU" dirty="0"/>
              <a:t>t végző állami </a:t>
            </a:r>
            <a:r>
              <a:rPr lang="hu-HU" dirty="0" err="1"/>
              <a:t>finanszírozású</a:t>
            </a:r>
            <a:r>
              <a:rPr lang="hu-HU" dirty="0"/>
              <a:t> intézmények szerepe kulcsfontosságú. </a:t>
            </a:r>
          </a:p>
          <a:p>
            <a:r>
              <a:rPr lang="hu-HU" b="1" dirty="0">
                <a:solidFill>
                  <a:srgbClr val="F59635"/>
                </a:solidFill>
              </a:rPr>
              <a:t>Túlcsordulás</a:t>
            </a:r>
            <a:r>
              <a:rPr lang="hu-HU" dirty="0"/>
              <a:t> (</a:t>
            </a:r>
            <a:r>
              <a:rPr lang="hu-HU" dirty="0" err="1"/>
              <a:t>spill</a:t>
            </a:r>
            <a:r>
              <a:rPr lang="hu-HU" dirty="0"/>
              <a:t> over </a:t>
            </a:r>
            <a:r>
              <a:rPr lang="hu-HU" dirty="0" err="1"/>
              <a:t>effect</a:t>
            </a:r>
            <a:r>
              <a:rPr lang="hu-HU" dirty="0"/>
              <a:t>)</a:t>
            </a:r>
            <a:endParaRPr lang="hu-HU" b="1" dirty="0"/>
          </a:p>
          <a:p>
            <a:endParaRPr lang="en-GB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Kultúrafinanszírozási formák</a:t>
            </a:r>
          </a:p>
        </p:txBody>
      </p:sp>
      <p:sp>
        <p:nvSpPr>
          <p:cNvPr id="8" name="Tartalom helye 7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hu-HU" dirty="0"/>
              <a:t>Közvetlen állami támogatás</a:t>
            </a:r>
          </a:p>
          <a:p>
            <a:pPr lvl="1" indent="-342900"/>
            <a:r>
              <a:rPr lang="hu-HU" dirty="0"/>
              <a:t>Közvetlen pénzügyi támogatás</a:t>
            </a:r>
          </a:p>
          <a:p>
            <a:pPr lvl="1" indent="-342900"/>
            <a:r>
              <a:rPr lang="hu-HU" dirty="0"/>
              <a:t>Művészeti díjak, ösztöndíjak</a:t>
            </a:r>
          </a:p>
          <a:p>
            <a:pPr lvl="1" indent="-342900"/>
            <a:r>
              <a:rPr lang="hu-HU" dirty="0"/>
              <a:t>Lottónyeremények adójának felhasználása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/>
              <a:t>Hatásai</a:t>
            </a:r>
          </a:p>
          <a:p>
            <a:pPr lvl="1" indent="-342900"/>
            <a:r>
              <a:rPr lang="hu-HU" dirty="0"/>
              <a:t>Előnye, hogy kiszámítható</a:t>
            </a:r>
          </a:p>
          <a:p>
            <a:pPr lvl="1" indent="-342900"/>
            <a:r>
              <a:rPr lang="hu-HU" dirty="0"/>
              <a:t>Hátránya a potyautas jelenség</a:t>
            </a:r>
          </a:p>
        </p:txBody>
      </p:sp>
    </p:spTree>
    <p:extLst>
      <p:ext uri="{BB962C8B-B14F-4D97-AF65-F5344CB8AC3E}">
        <p14:creationId xmlns:p14="http://schemas.microsoft.com/office/powerpoint/2010/main" val="42521136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Kultúrafinanszírozási formák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hu-HU" dirty="0"/>
              <a:t>Közvetett állami támogatás</a:t>
            </a:r>
          </a:p>
          <a:p>
            <a:pPr lvl="1"/>
            <a:r>
              <a:rPr lang="hu-HU" dirty="0"/>
              <a:t>Adókedvezmények (jegyárak)</a:t>
            </a:r>
          </a:p>
          <a:p>
            <a:pPr lvl="1"/>
            <a:r>
              <a:rPr lang="hu-HU" dirty="0"/>
              <a:t>Adókedvezmények (adományozók, mecénások)</a:t>
            </a:r>
          </a:p>
          <a:p>
            <a:pPr lvl="1"/>
            <a:r>
              <a:rPr lang="hu-HU" dirty="0"/>
              <a:t>Az állam számára kevésbé ellenőrizhető</a:t>
            </a:r>
          </a:p>
          <a:p>
            <a:pPr lvl="1"/>
            <a:endParaRPr lang="hu-HU" dirty="0"/>
          </a:p>
          <a:p>
            <a:pPr marL="514350" indent="-514350">
              <a:buFont typeface="+mj-lt"/>
              <a:buAutoNum type="arabicPeriod" startAt="3"/>
            </a:pPr>
            <a:r>
              <a:rPr lang="hu-HU" dirty="0"/>
              <a:t>Piaci finanszírozás</a:t>
            </a:r>
          </a:p>
          <a:p>
            <a:pPr marL="914400" lvl="1" indent="-514350"/>
            <a:r>
              <a:rPr lang="hu-HU" dirty="0"/>
              <a:t>Versenyszellem</a:t>
            </a:r>
          </a:p>
          <a:p>
            <a:pPr marL="914400" lvl="1" indent="-514350"/>
            <a:r>
              <a:rPr lang="hu-HU" dirty="0"/>
              <a:t>Piaci igények kielégítése</a:t>
            </a:r>
          </a:p>
          <a:p>
            <a:pPr marL="914400" lvl="1" indent="-514350"/>
            <a:r>
              <a:rPr lang="hu-HU" dirty="0"/>
              <a:t>A művész egyben vállalkozó is</a:t>
            </a:r>
          </a:p>
          <a:p>
            <a:pPr marL="914400" lvl="1" indent="-514350"/>
            <a:r>
              <a:rPr lang="hu-HU" dirty="0"/>
              <a:t>Az államnak nincs beleszólása</a:t>
            </a:r>
          </a:p>
        </p:txBody>
      </p:sp>
    </p:spTree>
    <p:extLst>
      <p:ext uri="{BB962C8B-B14F-4D97-AF65-F5344CB8AC3E}">
        <p14:creationId xmlns:p14="http://schemas.microsoft.com/office/powerpoint/2010/main" val="11876330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JE_GAMF_PPT_template.potx" id="{8E1DD337-C18B-4FE1-B6E3-D67A3469E60D}" vid="{967EF39F-4E48-454C-88AC-611CAC1F74A0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NJE_GAMF_PPT_template</Template>
  <TotalTime>66</TotalTime>
  <Words>705</Words>
  <Application>Microsoft Office PowerPoint</Application>
  <PresentationFormat>Szélesvásznú</PresentationFormat>
  <Paragraphs>82</Paragraphs>
  <Slides>16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5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16</vt:i4>
      </vt:variant>
    </vt:vector>
  </HeadingPairs>
  <TitlesOfParts>
    <vt:vector size="22" baseType="lpstr">
      <vt:lpstr>Titillium</vt:lpstr>
      <vt:lpstr>Calibri</vt:lpstr>
      <vt:lpstr>Arial</vt:lpstr>
      <vt:lpstr>Titillium Bd</vt:lpstr>
      <vt:lpstr>Charis SIL</vt:lpstr>
      <vt:lpstr>Office-téma</vt:lpstr>
      <vt:lpstr>Megváltozott állami szerepvállalás a kultúrafinanszírozásban</vt:lpstr>
      <vt:lpstr>A témaválasztás indoklása</vt:lpstr>
      <vt:lpstr>Kutatási kérdés</vt:lpstr>
      <vt:lpstr>Stark Antal (2013) kultúrafogalma</vt:lpstr>
      <vt:lpstr>A kulturális szektor koncentrikus  körök modellje (Throsby, 2010:92)</vt:lpstr>
      <vt:lpstr>Az állam aktív szerepvállalásának indokai a kulturális szektorban</vt:lpstr>
      <vt:lpstr>Az állam aktív szerepvállalásának indokai a kulturális szektorban</vt:lpstr>
      <vt:lpstr>Kultúrafinanszírozási formák</vt:lpstr>
      <vt:lpstr>Kultúrafinanszírozási formák</vt:lpstr>
      <vt:lpstr>Kultúrafinanszírozási formák</vt:lpstr>
      <vt:lpstr>A koordinált kultúrafinanszírozási szemlélet jellemzői</vt:lpstr>
      <vt:lpstr>A liberális kultúrafinanszírozási  szemlélet jellemzői</vt:lpstr>
      <vt:lpstr>Az uniós tagállamok kultúrafinanszírozásának csoportosítása</vt:lpstr>
      <vt:lpstr>Megállapítások</vt:lpstr>
      <vt:lpstr>Megállapítások</vt:lpstr>
      <vt:lpstr>Köszönöm a figyelmet!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Koszna Ferenc</dc:creator>
  <cp:lastModifiedBy>User</cp:lastModifiedBy>
  <cp:revision>16</cp:revision>
  <dcterms:created xsi:type="dcterms:W3CDTF">2022-06-20T09:42:52Z</dcterms:created>
  <dcterms:modified xsi:type="dcterms:W3CDTF">2023-11-28T11:15:08Z</dcterms:modified>
</cp:coreProperties>
</file>