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7.jpg" ContentType="image/png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90" r:id="rId3"/>
    <p:sldId id="293" r:id="rId4"/>
    <p:sldId id="336" r:id="rId5"/>
    <p:sldId id="337" r:id="rId6"/>
    <p:sldId id="345" r:id="rId7"/>
    <p:sldId id="338" r:id="rId8"/>
    <p:sldId id="339" r:id="rId9"/>
    <p:sldId id="340" r:id="rId10"/>
    <p:sldId id="341" r:id="rId11"/>
    <p:sldId id="342" r:id="rId12"/>
    <p:sldId id="344" r:id="rId13"/>
    <p:sldId id="343" r:id="rId14"/>
    <p:sldId id="256" r:id="rId15"/>
  </p:sldIdLst>
  <p:sldSz cx="24479250" cy="136794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77" userDrawn="1">
          <p15:clr>
            <a:srgbClr val="A4A3A4"/>
          </p15:clr>
        </p15:guide>
        <p15:guide id="2" pos="77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szler Tamás" initials="MT" lastIdx="1" clrIdx="0">
    <p:extLst>
      <p:ext uri="{19B8F6BF-5375-455C-9EA6-DF929625EA0E}">
        <p15:presenceInfo xmlns:p15="http://schemas.microsoft.com/office/powerpoint/2012/main" userId="Miszler Tamá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B34A"/>
    <a:srgbClr val="D9B72E"/>
    <a:srgbClr val="5A9F65"/>
    <a:srgbClr val="248D7B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81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402" y="114"/>
      </p:cViewPr>
      <p:guideLst>
        <p:guide orient="horz" pos="4377"/>
        <p:guide pos="77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munkalap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admin\Desktop\K&#246;zk&#246;nyvt&#225;rak%20kiad&#225;s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hu-H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KözkönyvtáraK</a:t>
            </a:r>
            <a:r>
              <a:rPr lang="hu-HU" sz="2800" b="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KIADÁSAINAK MegoszLÁSA</a:t>
            </a:r>
            <a:endParaRPr lang="hu-H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Munka1!$K$32</c:f>
              <c:strCache>
                <c:ptCount val="1"/>
                <c:pt idx="0">
                  <c:v>Humán költségek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Munka1!$J$33:$J$36</c:f>
              <c:numCache>
                <c:formatCode>0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Munka1!$K$33:$K$36</c:f>
              <c:numCache>
                <c:formatCode>0.00%</c:formatCode>
                <c:ptCount val="4"/>
                <c:pt idx="0">
                  <c:v>0.60083675525934799</c:v>
                </c:pt>
                <c:pt idx="1">
                  <c:v>0.58522241590646051</c:v>
                </c:pt>
                <c:pt idx="2">
                  <c:v>0.58327883063118113</c:v>
                </c:pt>
                <c:pt idx="3">
                  <c:v>0.64965890814991467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26-4E20-8518-AB12479A81E9}"/>
            </c:ext>
          </c:extLst>
        </c:ser>
        <c:ser>
          <c:idx val="1"/>
          <c:order val="1"/>
          <c:tx>
            <c:strRef>
              <c:f>Munka1!$L$32</c:f>
              <c:strCache>
                <c:ptCount val="1"/>
                <c:pt idx="0">
                  <c:v>Üzemeltetési kiadások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Munka1!$J$33:$J$36</c:f>
              <c:numCache>
                <c:formatCode>0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Munka1!$L$33:$L$36</c:f>
              <c:numCache>
                <c:formatCode>0.00%</c:formatCode>
                <c:ptCount val="4"/>
                <c:pt idx="0">
                  <c:v>0.2692834558852536</c:v>
                </c:pt>
                <c:pt idx="1">
                  <c:v>0.29263585038090478</c:v>
                </c:pt>
                <c:pt idx="2">
                  <c:v>0.30170914730382181</c:v>
                </c:pt>
                <c:pt idx="3">
                  <c:v>0.26704988625234349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26-4E20-8518-AB12479A81E9}"/>
            </c:ext>
          </c:extLst>
        </c:ser>
        <c:ser>
          <c:idx val="2"/>
          <c:order val="2"/>
          <c:tx>
            <c:strRef>
              <c:f>Munka1!$M$32</c:f>
              <c:strCache>
                <c:ptCount val="1"/>
                <c:pt idx="0">
                  <c:v>Beszerzések, fejlesztések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Munka1!$J$33:$J$36</c:f>
              <c:numCache>
                <c:formatCode>0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Munka1!$M$33:$M$36</c:f>
              <c:numCache>
                <c:formatCode>0.00%</c:formatCode>
                <c:ptCount val="4"/>
                <c:pt idx="0">
                  <c:v>0.1298797888553983</c:v>
                </c:pt>
                <c:pt idx="1">
                  <c:v>0.12214173371263469</c:v>
                </c:pt>
                <c:pt idx="2">
                  <c:v>0.11501202206499718</c:v>
                </c:pt>
                <c:pt idx="3">
                  <c:v>8.3291205597741808E-2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26-4E20-8518-AB12479A8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78053104"/>
        <c:axId val="1"/>
      </c:barChart>
      <c:catAx>
        <c:axId val="178053104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 w="9524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524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78053104"/>
        <c:crosses val="autoZero"/>
        <c:crossBetween val="between"/>
      </c:valAx>
      <c:spPr>
        <a:noFill/>
        <a:ln w="25397">
          <a:noFill/>
        </a:ln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showDLblsOverMax val="0"/>
  </c:chart>
  <c:spPr>
    <a:solidFill>
      <a:schemeClr val="bg1"/>
    </a:solidFill>
    <a:ln w="9524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hu-HU" sz="2800">
                <a:latin typeface="Times New Roman" panose="02020603050405020304" pitchFamily="18" charset="0"/>
                <a:cs typeface="Times New Roman" panose="02020603050405020304" pitchFamily="18" charset="0"/>
              </a:rPr>
              <a:t>KÖZKÖNYVTÁRAK</a:t>
            </a:r>
            <a:r>
              <a:rPr lang="hu-HU" sz="28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KÖLTSÉGVETÉSE MAGYARORSZÁGON</a:t>
            </a:r>
            <a:endParaRPr lang="hu-H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Munka2!$B$14</c:f>
              <c:strCache>
                <c:ptCount val="1"/>
                <c:pt idx="0">
                  <c:v>Teljes kiadás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Munka2!$A$26:$A$29</c:f>
              <c:numCache>
                <c:formatCode>0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Munka2!$B$26:$B$29</c:f>
              <c:numCache>
                <c:formatCode>_-* #\ ##0.00\ _F_t_-;\-* #\ ##0.00\ _F_t_-;_-* "-"??\ _F_t_-;_-@_-</c:formatCode>
                <c:ptCount val="4"/>
                <c:pt idx="0">
                  <c:v>25736506600</c:v>
                </c:pt>
                <c:pt idx="1">
                  <c:v>26499765290</c:v>
                </c:pt>
                <c:pt idx="2">
                  <c:v>32491885969</c:v>
                </c:pt>
                <c:pt idx="3">
                  <c:v>33507857014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BD-4E5F-ACEC-0B15546863EF}"/>
            </c:ext>
          </c:extLst>
        </c:ser>
        <c:ser>
          <c:idx val="1"/>
          <c:order val="1"/>
          <c:tx>
            <c:strRef>
              <c:f>Munka2!$C$14</c:f>
              <c:strCache>
                <c:ptCount val="1"/>
                <c:pt idx="0">
                  <c:v>Működési bevétel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Munka2!$A$26:$A$29</c:f>
              <c:numCache>
                <c:formatCode>0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Munka2!$C$26:$C$29</c:f>
              <c:numCache>
                <c:formatCode>_-* #\ ##0.00\ _F_t_-;\-* #\ ##0.00\ _F_t_-;_-* "-"??\ _F_t_-;_-@_-</c:formatCode>
                <c:ptCount val="4"/>
                <c:pt idx="0">
                  <c:v>1879208200.0000002</c:v>
                </c:pt>
                <c:pt idx="1">
                  <c:v>3038367060.9999995</c:v>
                </c:pt>
                <c:pt idx="2">
                  <c:v>2143259025</c:v>
                </c:pt>
                <c:pt idx="3">
                  <c:v>2126575426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BD-4E5F-ACEC-0B15546863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444310752"/>
        <c:axId val="1444307840"/>
      </c:barChart>
      <c:catAx>
        <c:axId val="14443107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444307840"/>
        <c:crosses val="autoZero"/>
        <c:auto val="1"/>
        <c:lblAlgn val="ctr"/>
        <c:lblOffset val="100"/>
        <c:noMultiLvlLbl val="0"/>
      </c:catAx>
      <c:valAx>
        <c:axId val="144430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1444310752"/>
        <c:crosses val="autoZero"/>
        <c:crossBetween val="between"/>
        <c:dispUnits>
          <c:builtInUnit val="b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6E22A3-ACA5-41E5-9BCF-DA44E03998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4535" y="4401344"/>
            <a:ext cx="10905259" cy="4876800"/>
          </a:xfrm>
          <a:custGeom>
            <a:avLst/>
            <a:gdLst>
              <a:gd name="connsiteX0" fmla="*/ 0 w 10905259"/>
              <a:gd name="connsiteY0" fmla="*/ 0 h 4876800"/>
              <a:gd name="connsiteX1" fmla="*/ 10905259 w 10905259"/>
              <a:gd name="connsiteY1" fmla="*/ 0 h 4876800"/>
              <a:gd name="connsiteX2" fmla="*/ 10905259 w 10905259"/>
              <a:gd name="connsiteY2" fmla="*/ 4876800 h 4876800"/>
              <a:gd name="connsiteX3" fmla="*/ 0 w 10905259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05259" h="4876800">
                <a:moveTo>
                  <a:pt x="0" y="0"/>
                </a:moveTo>
                <a:lnTo>
                  <a:pt x="10905259" y="0"/>
                </a:lnTo>
                <a:lnTo>
                  <a:pt x="10905259" y="4876800"/>
                </a:lnTo>
                <a:lnTo>
                  <a:pt x="0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151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D773168-6836-4C46-8CBE-ADA5D11F40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746286" y="2110520"/>
            <a:ext cx="5739742" cy="11555720"/>
          </a:xfrm>
          <a:custGeom>
            <a:avLst/>
            <a:gdLst>
              <a:gd name="connsiteX0" fmla="*/ 0 w 5739742"/>
              <a:gd name="connsiteY0" fmla="*/ 0 h 11555720"/>
              <a:gd name="connsiteX1" fmla="*/ 5739742 w 5739742"/>
              <a:gd name="connsiteY1" fmla="*/ 0 h 11555720"/>
              <a:gd name="connsiteX2" fmla="*/ 5739742 w 5739742"/>
              <a:gd name="connsiteY2" fmla="*/ 11555720 h 11555720"/>
              <a:gd name="connsiteX3" fmla="*/ 0 w 5739742"/>
              <a:gd name="connsiteY3" fmla="*/ 11555720 h 1155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39742" h="11555720">
                <a:moveTo>
                  <a:pt x="0" y="0"/>
                </a:moveTo>
                <a:lnTo>
                  <a:pt x="5739742" y="0"/>
                </a:lnTo>
                <a:lnTo>
                  <a:pt x="5739742" y="11555720"/>
                </a:lnTo>
                <a:lnTo>
                  <a:pt x="0" y="115557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0252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38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48D1508-8E4D-4E26-B63D-BC991FA7E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3403033" cy="13679488"/>
          </a:xfrm>
          <a:custGeom>
            <a:avLst/>
            <a:gdLst>
              <a:gd name="connsiteX0" fmla="*/ 0 w 13403033"/>
              <a:gd name="connsiteY0" fmla="*/ 0 h 13679488"/>
              <a:gd name="connsiteX1" fmla="*/ 13403033 w 13403033"/>
              <a:gd name="connsiteY1" fmla="*/ 0 h 13679488"/>
              <a:gd name="connsiteX2" fmla="*/ 13403033 w 13403033"/>
              <a:gd name="connsiteY2" fmla="*/ 13679488 h 13679488"/>
              <a:gd name="connsiteX3" fmla="*/ 0 w 13403033"/>
              <a:gd name="connsiteY3" fmla="*/ 13679488 h 13679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3033" h="13679488">
                <a:moveTo>
                  <a:pt x="0" y="0"/>
                </a:moveTo>
                <a:lnTo>
                  <a:pt x="13403033" y="0"/>
                </a:lnTo>
                <a:lnTo>
                  <a:pt x="13403033" y="13679488"/>
                </a:lnTo>
                <a:lnTo>
                  <a:pt x="0" y="136794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4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E934C99-8D4C-403F-AE72-3729650FB6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3563" y="1115724"/>
            <a:ext cx="8700655" cy="7259782"/>
          </a:xfrm>
          <a:custGeom>
            <a:avLst/>
            <a:gdLst>
              <a:gd name="connsiteX0" fmla="*/ 0 w 8700655"/>
              <a:gd name="connsiteY0" fmla="*/ 0 h 7259782"/>
              <a:gd name="connsiteX1" fmla="*/ 8700655 w 8700655"/>
              <a:gd name="connsiteY1" fmla="*/ 0 h 7259782"/>
              <a:gd name="connsiteX2" fmla="*/ 8700655 w 8700655"/>
              <a:gd name="connsiteY2" fmla="*/ 7259782 h 7259782"/>
              <a:gd name="connsiteX3" fmla="*/ 0 w 8700655"/>
              <a:gd name="connsiteY3" fmla="*/ 7259782 h 725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0655" h="7259782">
                <a:moveTo>
                  <a:pt x="0" y="0"/>
                </a:moveTo>
                <a:lnTo>
                  <a:pt x="8700655" y="0"/>
                </a:lnTo>
                <a:lnTo>
                  <a:pt x="8700655" y="7259782"/>
                </a:lnTo>
                <a:lnTo>
                  <a:pt x="0" y="72597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7CE8D23-0ABE-4300-A0EA-971687A606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25890" y="1115724"/>
            <a:ext cx="4516583" cy="11665528"/>
          </a:xfrm>
          <a:custGeom>
            <a:avLst/>
            <a:gdLst>
              <a:gd name="connsiteX0" fmla="*/ 0 w 4516583"/>
              <a:gd name="connsiteY0" fmla="*/ 0 h 11665528"/>
              <a:gd name="connsiteX1" fmla="*/ 4516583 w 4516583"/>
              <a:gd name="connsiteY1" fmla="*/ 0 h 11665528"/>
              <a:gd name="connsiteX2" fmla="*/ 4516583 w 4516583"/>
              <a:gd name="connsiteY2" fmla="*/ 11665528 h 11665528"/>
              <a:gd name="connsiteX3" fmla="*/ 0 w 4516583"/>
              <a:gd name="connsiteY3" fmla="*/ 11665528 h 1166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6583" h="11665528">
                <a:moveTo>
                  <a:pt x="0" y="0"/>
                </a:moveTo>
                <a:lnTo>
                  <a:pt x="4516583" y="0"/>
                </a:lnTo>
                <a:lnTo>
                  <a:pt x="4516583" y="11665528"/>
                </a:lnTo>
                <a:lnTo>
                  <a:pt x="0" y="116655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91E0D51-90C7-47FB-AD1F-43106DCDF5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464144" y="1116013"/>
            <a:ext cx="4516583" cy="5922963"/>
          </a:xfrm>
          <a:custGeom>
            <a:avLst/>
            <a:gdLst>
              <a:gd name="connsiteX0" fmla="*/ 0 w 4516583"/>
              <a:gd name="connsiteY0" fmla="*/ 0 h 5922963"/>
              <a:gd name="connsiteX1" fmla="*/ 4516583 w 4516583"/>
              <a:gd name="connsiteY1" fmla="*/ 0 h 5922963"/>
              <a:gd name="connsiteX2" fmla="*/ 4516583 w 4516583"/>
              <a:gd name="connsiteY2" fmla="*/ 5922963 h 5922963"/>
              <a:gd name="connsiteX3" fmla="*/ 0 w 4516583"/>
              <a:gd name="connsiteY3" fmla="*/ 5922963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6583" h="5922963">
                <a:moveTo>
                  <a:pt x="0" y="0"/>
                </a:moveTo>
                <a:lnTo>
                  <a:pt x="4516583" y="0"/>
                </a:lnTo>
                <a:lnTo>
                  <a:pt x="4516583" y="5922963"/>
                </a:lnTo>
                <a:lnTo>
                  <a:pt x="0" y="59229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B3F254E-FC67-4C8E-9C3E-5C1C161C13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202396" y="1115724"/>
            <a:ext cx="4516584" cy="5923252"/>
          </a:xfrm>
          <a:custGeom>
            <a:avLst/>
            <a:gdLst>
              <a:gd name="connsiteX0" fmla="*/ 0 w 4516584"/>
              <a:gd name="connsiteY0" fmla="*/ 0 h 5923252"/>
              <a:gd name="connsiteX1" fmla="*/ 4516584 w 4516584"/>
              <a:gd name="connsiteY1" fmla="*/ 0 h 5923252"/>
              <a:gd name="connsiteX2" fmla="*/ 4516584 w 4516584"/>
              <a:gd name="connsiteY2" fmla="*/ 5923252 h 5923252"/>
              <a:gd name="connsiteX3" fmla="*/ 0 w 4516584"/>
              <a:gd name="connsiteY3" fmla="*/ 5923252 h 5923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6584" h="5923252">
                <a:moveTo>
                  <a:pt x="0" y="0"/>
                </a:moveTo>
                <a:lnTo>
                  <a:pt x="4516584" y="0"/>
                </a:lnTo>
                <a:lnTo>
                  <a:pt x="4516584" y="5923252"/>
                </a:lnTo>
                <a:lnTo>
                  <a:pt x="0" y="59232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13FFB8D-F654-450C-A462-C579B644B2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464144" y="7239434"/>
            <a:ext cx="9254837" cy="5541819"/>
          </a:xfrm>
          <a:custGeom>
            <a:avLst/>
            <a:gdLst>
              <a:gd name="connsiteX0" fmla="*/ 0 w 9254837"/>
              <a:gd name="connsiteY0" fmla="*/ 0 h 5541819"/>
              <a:gd name="connsiteX1" fmla="*/ 9254837 w 9254837"/>
              <a:gd name="connsiteY1" fmla="*/ 0 h 5541819"/>
              <a:gd name="connsiteX2" fmla="*/ 9254837 w 9254837"/>
              <a:gd name="connsiteY2" fmla="*/ 5541819 h 5541819"/>
              <a:gd name="connsiteX3" fmla="*/ 0 w 9254837"/>
              <a:gd name="connsiteY3" fmla="*/ 5541819 h 554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54837" h="5541819">
                <a:moveTo>
                  <a:pt x="0" y="0"/>
                </a:moveTo>
                <a:lnTo>
                  <a:pt x="9254837" y="0"/>
                </a:lnTo>
                <a:lnTo>
                  <a:pt x="9254837" y="5541819"/>
                </a:lnTo>
                <a:lnTo>
                  <a:pt x="0" y="55418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53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3D059DF-9CE9-4951-B809-4D18B2DC35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239624" y="0"/>
            <a:ext cx="12239625" cy="6699106"/>
          </a:xfrm>
          <a:custGeom>
            <a:avLst/>
            <a:gdLst>
              <a:gd name="connsiteX0" fmla="*/ 0 w 4940011"/>
              <a:gd name="connsiteY0" fmla="*/ 0 h 5369070"/>
              <a:gd name="connsiteX1" fmla="*/ 4940011 w 4940011"/>
              <a:gd name="connsiteY1" fmla="*/ 0 h 5369070"/>
              <a:gd name="connsiteX2" fmla="*/ 4940011 w 4940011"/>
              <a:gd name="connsiteY2" fmla="*/ 5369070 h 5369070"/>
              <a:gd name="connsiteX3" fmla="*/ 0 w 4940011"/>
              <a:gd name="connsiteY3" fmla="*/ 5369070 h 5369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0011" h="5369070">
                <a:moveTo>
                  <a:pt x="0" y="0"/>
                </a:moveTo>
                <a:lnTo>
                  <a:pt x="4940011" y="0"/>
                </a:lnTo>
                <a:lnTo>
                  <a:pt x="4940011" y="5369070"/>
                </a:lnTo>
                <a:lnTo>
                  <a:pt x="0" y="53690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F82AFA5-DA54-4BBA-BCD6-7667184832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239626" y="6699106"/>
            <a:ext cx="12239624" cy="6980382"/>
          </a:xfrm>
          <a:custGeom>
            <a:avLst/>
            <a:gdLst>
              <a:gd name="connsiteX0" fmla="*/ 0 w 4940011"/>
              <a:gd name="connsiteY0" fmla="*/ 0 h 5369070"/>
              <a:gd name="connsiteX1" fmla="*/ 4940011 w 4940011"/>
              <a:gd name="connsiteY1" fmla="*/ 0 h 5369070"/>
              <a:gd name="connsiteX2" fmla="*/ 4940011 w 4940011"/>
              <a:gd name="connsiteY2" fmla="*/ 5369070 h 5369070"/>
              <a:gd name="connsiteX3" fmla="*/ 0 w 4940011"/>
              <a:gd name="connsiteY3" fmla="*/ 5369070 h 5369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0011" h="5369070">
                <a:moveTo>
                  <a:pt x="0" y="0"/>
                </a:moveTo>
                <a:lnTo>
                  <a:pt x="4940011" y="0"/>
                </a:lnTo>
                <a:lnTo>
                  <a:pt x="4940011" y="5369070"/>
                </a:lnTo>
                <a:lnTo>
                  <a:pt x="0" y="53690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7507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82949" y="728307"/>
            <a:ext cx="21113353" cy="2644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2949" y="3641531"/>
            <a:ext cx="21113353" cy="8679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82949" y="12678860"/>
            <a:ext cx="5507831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582BB-89E5-4105-AA76-CDB551548A42}" type="datetimeFigureOut">
              <a:rPr lang="en-ID" smtClean="0"/>
              <a:t>04/06/2026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08752" y="12678860"/>
            <a:ext cx="8261747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88470" y="12678860"/>
            <a:ext cx="5507831" cy="728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68B5C-60A6-425F-9288-87ACD217A2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14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2" r:id="rId2"/>
    <p:sldLayoutId id="2147483683" r:id="rId3"/>
    <p:sldLayoutId id="2147483686" r:id="rId4"/>
    <p:sldLayoutId id="2147483675" r:id="rId5"/>
    <p:sldLayoutId id="2147483676" r:id="rId6"/>
  </p:sldLayoutIdLst>
  <p:txStyles>
    <p:titleStyle>
      <a:lvl1pPr algn="l" defTabSz="1823954" rtl="0" eaLnBrk="1" latinLnBrk="0" hangingPunct="1">
        <a:lnSpc>
          <a:spcPct val="90000"/>
        </a:lnSpc>
        <a:spcBef>
          <a:spcPct val="0"/>
        </a:spcBef>
        <a:buNone/>
        <a:defRPr sz="87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988" indent="-455988" algn="l" defTabSz="1823954" rtl="0" eaLnBrk="1" latinLnBrk="0" hangingPunct="1">
        <a:lnSpc>
          <a:spcPct val="90000"/>
        </a:lnSpc>
        <a:spcBef>
          <a:spcPts val="1995"/>
        </a:spcBef>
        <a:buFont typeface="Arial" panose="020B0604020202020204" pitchFamily="34" charset="0"/>
        <a:buChar char="•"/>
        <a:defRPr sz="5585" kern="1200">
          <a:solidFill>
            <a:schemeClr val="tx1"/>
          </a:solidFill>
          <a:latin typeface="+mn-lt"/>
          <a:ea typeface="+mn-ea"/>
          <a:cs typeface="+mn-cs"/>
        </a:defRPr>
      </a:lvl1pPr>
      <a:lvl2pPr marL="1367965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4787" kern="1200">
          <a:solidFill>
            <a:schemeClr val="tx1"/>
          </a:solidFill>
          <a:latin typeface="+mn-lt"/>
          <a:ea typeface="+mn-ea"/>
          <a:cs typeface="+mn-cs"/>
        </a:defRPr>
      </a:lvl2pPr>
      <a:lvl3pPr marL="2279942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989" kern="1200">
          <a:solidFill>
            <a:schemeClr val="tx1"/>
          </a:solidFill>
          <a:latin typeface="+mn-lt"/>
          <a:ea typeface="+mn-ea"/>
          <a:cs typeface="+mn-cs"/>
        </a:defRPr>
      </a:lvl3pPr>
      <a:lvl4pPr marL="3191919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4pPr>
      <a:lvl5pPr marL="4103896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5pPr>
      <a:lvl6pPr marL="5015873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6pPr>
      <a:lvl7pPr marL="5927849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7pPr>
      <a:lvl8pPr marL="6839826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8pPr>
      <a:lvl9pPr marL="7751803" indent="-455988" algn="l" defTabSz="1823954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1pPr>
      <a:lvl2pPr marL="911977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2pPr>
      <a:lvl3pPr marL="1823954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3pPr>
      <a:lvl4pPr marL="2735931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4pPr>
      <a:lvl5pPr marL="3647907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5pPr>
      <a:lvl6pPr marL="4559884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6pPr>
      <a:lvl7pPr marL="5471861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7pPr>
      <a:lvl8pPr marL="6383838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8pPr>
      <a:lvl9pPr marL="7295815" algn="l" defTabSz="1823954" rtl="0" eaLnBrk="1" latinLnBrk="0" hangingPunct="1">
        <a:defRPr sz="35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D8851673-772F-4EE4-A874-F147ADC80C0C}"/>
              </a:ext>
            </a:extLst>
          </p:cNvPr>
          <p:cNvSpPr/>
          <p:nvPr/>
        </p:nvSpPr>
        <p:spPr>
          <a:xfrm>
            <a:off x="803563" y="8537656"/>
            <a:ext cx="23403099" cy="4232338"/>
          </a:xfrm>
          <a:prstGeom prst="rect">
            <a:avLst/>
          </a:prstGeom>
          <a:solidFill>
            <a:srgbClr val="D9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B260636-35D7-49BE-8ACA-778F9E0A7596}"/>
              </a:ext>
            </a:extLst>
          </p:cNvPr>
          <p:cNvSpPr txBox="1">
            <a:spLocks/>
          </p:cNvSpPr>
          <p:nvPr/>
        </p:nvSpPr>
        <p:spPr>
          <a:xfrm>
            <a:off x="803563" y="9397475"/>
            <a:ext cx="23403099" cy="13093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6600" b="1" dirty="0" smtClean="0">
                <a:latin typeface="Calibri" panose="020F0502020204030204" pitchFamily="34" charset="0"/>
                <a:ea typeface="Inter Medium" panose="02000603000000020004" pitchFamily="50" charset="0"/>
                <a:cs typeface="Calibri" panose="020F0502020204030204" pitchFamily="34" charset="0"/>
              </a:rPr>
              <a:t>Útmutató a könyvtáralapításhoz 4.</a:t>
            </a:r>
            <a:endParaRPr lang="en-US" sz="6600" b="1" dirty="0">
              <a:latin typeface="Calibri" panose="020F0502020204030204" pitchFamily="34" charset="0"/>
              <a:ea typeface="Inter Medium" panose="020006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92A561-63F4-4233-BA4C-595384DF4243}"/>
              </a:ext>
            </a:extLst>
          </p:cNvPr>
          <p:cNvSpPr/>
          <p:nvPr/>
        </p:nvSpPr>
        <p:spPr>
          <a:xfrm>
            <a:off x="7032567" y="10461670"/>
            <a:ext cx="104906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altLang="hu-H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Miszler Tamás</a:t>
            </a:r>
          </a:p>
          <a:p>
            <a:pPr algn="ctr">
              <a:lnSpc>
                <a:spcPct val="150000"/>
              </a:lnSpc>
            </a:pPr>
            <a:r>
              <a:rPr lang="hu-HU" altLang="hu-H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ELTE, 2026.05.27.</a:t>
            </a:r>
            <a:endParaRPr lang="hu-HU" altLang="hu-H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endParaRPr lang="en-ID" sz="240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C906C78-E63B-744C-BF95-0A3FF9CDFD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1" r="10821"/>
          <a:stretch>
            <a:fillRect/>
          </a:stretch>
        </p:blipFill>
        <p:spPr>
          <a:xfrm>
            <a:off x="803563" y="1115724"/>
            <a:ext cx="15456132" cy="7259782"/>
          </a:xfr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254" y="1115724"/>
            <a:ext cx="5075742" cy="72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8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Vass Johanna: A forrásfeltárás korszerű módszerei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623926" y="3498273"/>
            <a:ext cx="23398124" cy="9931977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1. RDA (</a:t>
            </a:r>
            <a:r>
              <a:rPr lang="hu-HU" altLang="hu-HU" sz="4400" b="1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Resource</a:t>
            </a: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hu-HU" altLang="hu-HU" sz="4400" b="1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Description</a:t>
            </a: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 and Access):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Könyvtári (nem csak) intézmények új generációs nemzetközi leíró katalogizálási szabályzata</a:t>
            </a:r>
          </a:p>
          <a:p>
            <a:pPr marL="0" indent="0">
              <a:buNone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2. Mik a kihívások, amire választ kell adni?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A hagyományos könyvtári katalógusok „katalóguscédulákban” gondolkodtak.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Az RDA viszont a szemantikus web (linked </a:t>
            </a:r>
            <a:r>
              <a:rPr lang="hu-HU" altLang="hu-HU" sz="4400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data</a:t>
            </a: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) technológiáira és az entitás kapcsolatokra épít.  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Paradigmaváltás: a bibliográfiai rekord helyett entitás központú gondolkodás</a:t>
            </a:r>
          </a:p>
          <a:p>
            <a:pPr marL="0" indent="0">
              <a:buNone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3. Lényege: a leírás során különválasztjuk (WEMI modell):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a művet</a:t>
            </a:r>
          </a:p>
          <a:p>
            <a:pPr>
              <a:buFontTx/>
              <a:buChar char="-"/>
            </a:pPr>
            <a:r>
              <a:rPr lang="hu-HU" altLang="hu-HU" sz="4400" dirty="0">
                <a:ea typeface="Cambria" panose="02040503050406030204" pitchFamily="18" charset="0"/>
                <a:cs typeface="Calibri" panose="020F0502020204030204" pitchFamily="34" charset="0"/>
              </a:rPr>
              <a:t>k</a:t>
            </a: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ifejezési forma (pl. eredeti magyar szöveg, angol fordítás, hangoskönyv, stb.)</a:t>
            </a:r>
          </a:p>
          <a:p>
            <a:pPr>
              <a:buFontTx/>
              <a:buChar char="-"/>
            </a:pPr>
            <a:r>
              <a:rPr lang="hu-HU" altLang="hu-HU" sz="4400" dirty="0">
                <a:ea typeface="Cambria" panose="02040503050406030204" pitchFamily="18" charset="0"/>
                <a:cs typeface="Calibri" panose="020F0502020204030204" pitchFamily="34" charset="0"/>
              </a:rPr>
              <a:t>m</a:t>
            </a: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egjelenési forma (pl. fizikai vagy digitális)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példány</a:t>
            </a:r>
          </a:p>
          <a:p>
            <a:pPr>
              <a:buFontTx/>
              <a:buChar char="-"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altLang="hu-HU" sz="36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3486" y="0"/>
            <a:ext cx="6795764" cy="38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2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/>
          <p:cNvSpPr txBox="1">
            <a:spLocks/>
          </p:cNvSpPr>
          <p:nvPr/>
        </p:nvSpPr>
        <p:spPr>
          <a:xfrm>
            <a:off x="623926" y="3869810"/>
            <a:ext cx="23721974" cy="9636640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hu-HU" sz="4400" dirty="0"/>
              <a:t>A </a:t>
            </a:r>
            <a:r>
              <a:rPr lang="hu-HU" sz="4400" b="1" dirty="0"/>
              <a:t>FRBR</a:t>
            </a:r>
            <a:r>
              <a:rPr lang="hu-HU" sz="4400" dirty="0"/>
              <a:t> (</a:t>
            </a:r>
            <a:r>
              <a:rPr lang="hu-HU" sz="4400" dirty="0" err="1"/>
              <a:t>Functional</a:t>
            </a:r>
            <a:r>
              <a:rPr lang="hu-HU" sz="4400" dirty="0"/>
              <a:t> </a:t>
            </a:r>
            <a:r>
              <a:rPr lang="hu-HU" sz="4400" dirty="0" err="1"/>
              <a:t>Requirements</a:t>
            </a:r>
            <a:r>
              <a:rPr lang="hu-HU" sz="4400" dirty="0"/>
              <a:t> </a:t>
            </a:r>
            <a:r>
              <a:rPr lang="hu-HU" sz="4400" dirty="0" err="1"/>
              <a:t>for</a:t>
            </a:r>
            <a:r>
              <a:rPr lang="hu-HU" sz="4400" dirty="0"/>
              <a:t> </a:t>
            </a:r>
            <a:r>
              <a:rPr lang="hu-HU" sz="4400" dirty="0" err="1"/>
              <a:t>Bibliographic</a:t>
            </a:r>
            <a:r>
              <a:rPr lang="hu-HU" sz="4400" dirty="0"/>
              <a:t> Records – </a:t>
            </a:r>
            <a:r>
              <a:rPr lang="hu-HU" sz="4400" i="1" dirty="0"/>
              <a:t>Bibliográfiai rekordok funkcionális követelményei</a:t>
            </a:r>
            <a:r>
              <a:rPr lang="hu-HU" sz="4400" dirty="0"/>
              <a:t>) egy elméleti alapmodell, amelyet az IFLA (Könyvtári Egyesületek és Intézmények Nemzetközi Szövetsége) fejlesztett ki még 1998-ban</a:t>
            </a:r>
            <a:r>
              <a:rPr lang="hu-HU" sz="4400" dirty="0" smtClean="0"/>
              <a:t>.</a:t>
            </a:r>
          </a:p>
          <a:p>
            <a:pPr>
              <a:buFontTx/>
              <a:buChar char="-"/>
            </a:pPr>
            <a:r>
              <a:rPr lang="hu-HU" sz="4400" dirty="0" smtClean="0"/>
              <a:t>Az RDA erre az elméleti modellre épül</a:t>
            </a:r>
          </a:p>
          <a:p>
            <a:pPr>
              <a:buFontTx/>
              <a:buChar char="-"/>
            </a:pPr>
            <a:r>
              <a:rPr lang="hu-HU" sz="4400" dirty="0" smtClean="0"/>
              <a:t>Több modell összevonásával jött létre az </a:t>
            </a:r>
            <a:r>
              <a:rPr lang="hu-HU" sz="4400" b="1" dirty="0" smtClean="0"/>
              <a:t>IFLA LRM</a:t>
            </a:r>
            <a:r>
              <a:rPr lang="hu-HU" sz="4400" dirty="0" smtClean="0"/>
              <a:t> modell (a digitális technológiák fejlődésével)</a:t>
            </a:r>
          </a:p>
          <a:p>
            <a:pPr marL="0" indent="0">
              <a:buNone/>
            </a:pPr>
            <a:r>
              <a:rPr lang="hu-HU" sz="4400" dirty="0" smtClean="0"/>
              <a:t>2. </a:t>
            </a:r>
            <a:r>
              <a:rPr lang="hu-HU" sz="4400" b="1" dirty="0" smtClean="0"/>
              <a:t>RDA </a:t>
            </a:r>
            <a:r>
              <a:rPr lang="hu-HU" sz="4400" b="1" dirty="0" err="1"/>
              <a:t>T</a:t>
            </a:r>
            <a:r>
              <a:rPr lang="hu-HU" sz="4400" b="1" dirty="0" err="1" smtClean="0"/>
              <a:t>oolkit</a:t>
            </a:r>
            <a:r>
              <a:rPr lang="hu-HU" sz="4400" b="1" dirty="0" smtClean="0"/>
              <a:t>:</a:t>
            </a:r>
            <a:r>
              <a:rPr lang="hu-HU" sz="4400" dirty="0" smtClean="0"/>
              <a:t> </a:t>
            </a:r>
          </a:p>
          <a:p>
            <a:pPr>
              <a:buFontTx/>
              <a:buChar char="-"/>
            </a:pPr>
            <a:r>
              <a:rPr lang="hu-HU" sz="4400" dirty="0" smtClean="0"/>
              <a:t>Hivatalos RDA szabvány platformja (folyamatosan frissülő digitális tudásbázis)</a:t>
            </a:r>
          </a:p>
          <a:p>
            <a:pPr>
              <a:buFontTx/>
              <a:buChar char="-"/>
            </a:pPr>
            <a:r>
              <a:rPr lang="hu-HU" sz="4400" dirty="0" smtClean="0"/>
              <a:t>Előfizetéses platform!!!</a:t>
            </a:r>
          </a:p>
          <a:p>
            <a:pPr>
              <a:buFontTx/>
              <a:buChar char="-"/>
            </a:pPr>
            <a:r>
              <a:rPr lang="hu-HU" sz="4400" dirty="0" smtClean="0"/>
              <a:t>Egyfajta interaktív útmutató</a:t>
            </a:r>
          </a:p>
          <a:p>
            <a:pPr>
              <a:buFontTx/>
              <a:buChar char="-"/>
            </a:pPr>
            <a:r>
              <a:rPr lang="hu-HU" sz="4400" dirty="0" smtClean="0"/>
              <a:t>Helyi szabályzatokat be lehet építeni – pl. nemzeti könyvtárakét </a:t>
            </a:r>
          </a:p>
          <a:p>
            <a:pPr>
              <a:buFontTx/>
              <a:buChar char="-"/>
            </a:pPr>
            <a:r>
              <a:rPr lang="hu-HU" sz="4400" dirty="0" smtClean="0"/>
              <a:t>A menürendszere nem dokumentumtípusonként tagolódik, hanem az entitások (pl. mű, személy, testület) és azok elemei (cím, kiadás éve, szerzői szerepkör, stb.) szerint</a:t>
            </a:r>
          </a:p>
          <a:p>
            <a:pPr>
              <a:buFontTx/>
              <a:buChar char="-"/>
            </a:pPr>
            <a:endParaRPr lang="hu-HU" sz="4400" dirty="0" smtClean="0"/>
          </a:p>
          <a:p>
            <a:pPr marL="0" indent="0">
              <a:buNone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altLang="hu-HU" sz="36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3486" y="0"/>
            <a:ext cx="6795764" cy="386981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Vass Johanna: A forrásfeltárás korszerű módszerei</a:t>
            </a:r>
          </a:p>
        </p:txBody>
      </p:sp>
    </p:spTree>
    <p:extLst>
      <p:ext uri="{BB962C8B-B14F-4D97-AF65-F5344CB8AC3E}">
        <p14:creationId xmlns:p14="http://schemas.microsoft.com/office/powerpoint/2010/main" val="42660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/>
          <p:cNvSpPr txBox="1">
            <a:spLocks/>
          </p:cNvSpPr>
          <p:nvPr/>
        </p:nvSpPr>
        <p:spPr>
          <a:xfrm>
            <a:off x="623926" y="3869810"/>
            <a:ext cx="23721974" cy="9636640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600" b="1" dirty="0" smtClean="0"/>
              <a:t>1. Hogyan fogunk katalogizálni a jövőben? </a:t>
            </a:r>
            <a:r>
              <a:rPr lang="hu-HU" sz="3600" dirty="0" smtClean="0"/>
              <a:t>(4.8)</a:t>
            </a:r>
          </a:p>
          <a:p>
            <a:pPr>
              <a:buFontTx/>
              <a:buChar char="-"/>
            </a:pPr>
            <a:r>
              <a:rPr lang="hu-HU" sz="3600" dirty="0" smtClean="0"/>
              <a:t>„</a:t>
            </a:r>
            <a:r>
              <a:rPr lang="hu-HU" sz="3600" b="1" dirty="0" err="1" smtClean="0"/>
              <a:t>Kopikatalogizálás</a:t>
            </a:r>
            <a:r>
              <a:rPr lang="hu-HU" sz="3600" dirty="0" smtClean="0"/>
              <a:t>” helyett „</a:t>
            </a:r>
            <a:r>
              <a:rPr lang="hu-HU" sz="3600" b="1" dirty="0" err="1" smtClean="0"/>
              <a:t>kopilinkelés</a:t>
            </a:r>
            <a:r>
              <a:rPr lang="hu-HU" sz="3600" dirty="0" smtClean="0"/>
              <a:t>” fog történi: különböző webes szótárakhoz kapcsolódnak a helyi leírások</a:t>
            </a:r>
          </a:p>
          <a:p>
            <a:pPr>
              <a:buFontTx/>
              <a:buChar char="-"/>
            </a:pPr>
            <a:r>
              <a:rPr lang="hu-HU" sz="3600" dirty="0" smtClean="0"/>
              <a:t>RDA: mára már nem egy egységes szöveg, „szabályzat”</a:t>
            </a:r>
          </a:p>
          <a:p>
            <a:pPr>
              <a:buFontTx/>
              <a:buChar char="-"/>
            </a:pPr>
            <a:r>
              <a:rPr lang="hu-HU" sz="3600" dirty="0" smtClean="0"/>
              <a:t>RDA: Egy keretrendszer, amely nyílt szótárak és iránymutatások együttese – szemantikus web szabályainak megfelelő keretrendszer</a:t>
            </a:r>
          </a:p>
          <a:p>
            <a:pPr lvl="1">
              <a:buFontTx/>
              <a:buChar char="-"/>
            </a:pPr>
            <a:r>
              <a:rPr lang="hu-HU" sz="3600" dirty="0" smtClean="0"/>
              <a:t>De! helyi szabályzatok szükségesek</a:t>
            </a:r>
          </a:p>
          <a:p>
            <a:pPr>
              <a:buFontTx/>
              <a:buChar char="-"/>
            </a:pPr>
            <a:r>
              <a:rPr lang="hu-HU" sz="3600" dirty="0" smtClean="0"/>
              <a:t>Ma a MARC-adatszerkezet bővítésével lehet RDA-információt beilleszteni: pl. linkelési lehetőségek kibővítése</a:t>
            </a:r>
          </a:p>
          <a:p>
            <a:pPr>
              <a:buFontTx/>
              <a:buChar char="-"/>
            </a:pPr>
            <a:r>
              <a:rPr lang="hu-HU" sz="3600" dirty="0" smtClean="0"/>
              <a:t>Rekordcsere sem hagyományos módon fog történni, mivel „weben keresztül” katalogizálunk, mert az egyes műveket és/vagy kifejezési forma adataihoz kapcsolódnak a könyvtárak példányai</a:t>
            </a:r>
          </a:p>
          <a:p>
            <a:pPr marL="0" indent="0">
              <a:buNone/>
            </a:pPr>
            <a:r>
              <a:rPr lang="hu-HU" sz="3600" b="1" dirty="0" smtClean="0"/>
              <a:t>2. Problémák:</a:t>
            </a:r>
          </a:p>
          <a:p>
            <a:pPr>
              <a:buFontTx/>
              <a:buChar char="-"/>
            </a:pPr>
            <a:r>
              <a:rPr lang="hu-HU" sz="3600" dirty="0" smtClean="0"/>
              <a:t>Könyvtári adattárolás Linked Data </a:t>
            </a:r>
            <a:r>
              <a:rPr lang="hu-HU" sz="3600" smtClean="0"/>
              <a:t>formájú átalakítása </a:t>
            </a:r>
            <a:r>
              <a:rPr lang="hu-HU" sz="3600" dirty="0" smtClean="0"/>
              <a:t>– sok erőfeszítést igényel, kevés intézmény tudja kihasználni</a:t>
            </a:r>
          </a:p>
          <a:p>
            <a:pPr>
              <a:buFontTx/>
              <a:buChar char="-"/>
            </a:pPr>
            <a:r>
              <a:rPr lang="hu-HU" sz="3600" dirty="0" smtClean="0"/>
              <a:t>Előfizetéses rendszer</a:t>
            </a:r>
          </a:p>
          <a:p>
            <a:pPr>
              <a:buFontTx/>
              <a:buChar char="-"/>
            </a:pPr>
            <a:r>
              <a:rPr lang="hu-HU" sz="3600" dirty="0" smtClean="0"/>
              <a:t>A felhasznált szótárak és elemkészletek stabilitása kritikus, főleg a verzióváltások okozhatnak problémát.  </a:t>
            </a:r>
          </a:p>
          <a:p>
            <a:pPr marL="0" indent="0">
              <a:buNone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altLang="hu-HU" sz="36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3486" y="0"/>
            <a:ext cx="6795764" cy="386981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Vass Johanna: A forrásfeltárás korszerű módszerei</a:t>
            </a:r>
          </a:p>
        </p:txBody>
      </p:sp>
    </p:spTree>
    <p:extLst>
      <p:ext uri="{BB962C8B-B14F-4D97-AF65-F5344CB8AC3E}">
        <p14:creationId xmlns:p14="http://schemas.microsoft.com/office/powerpoint/2010/main" val="95022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4026824" y="275532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72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Kérdések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3898323"/>
            <a:ext cx="13108457" cy="873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17256C-5023-412D-8A0E-3604A1F2F4B4}"/>
              </a:ext>
            </a:extLst>
          </p:cNvPr>
          <p:cNvSpPr txBox="1">
            <a:spLocks/>
          </p:cNvSpPr>
          <p:nvPr/>
        </p:nvSpPr>
        <p:spPr>
          <a:xfrm>
            <a:off x="12199794" y="5375490"/>
            <a:ext cx="12279455" cy="26546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9600" dirty="0" smtClean="0">
                <a:solidFill>
                  <a:schemeClr val="bg1"/>
                </a:solidFill>
                <a:latin typeface="Calibri" panose="020F0502020204030204" pitchFamily="34" charset="0"/>
                <a:ea typeface="Inter Medium" panose="02000603000000020004" pitchFamily="50" charset="0"/>
                <a:cs typeface="Calibri" panose="020F0502020204030204" pitchFamily="34" charset="0"/>
              </a:rPr>
              <a:t>Köszönöm a figyelmet!</a:t>
            </a:r>
            <a:endParaRPr lang="en-US" sz="9600" dirty="0">
              <a:solidFill>
                <a:schemeClr val="bg1"/>
              </a:solidFill>
              <a:latin typeface="Calibri" panose="020F0502020204030204" pitchFamily="34" charset="0"/>
              <a:ea typeface="Inter Medium" panose="02000603000000020004" pitchFamily="50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BFD5130-641B-B042-A185-6CD0B8B75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sp>
        <p:nvSpPr>
          <p:cNvPr id="14" name="Cím 1"/>
          <p:cNvSpPr txBox="1">
            <a:spLocks/>
          </p:cNvSpPr>
          <p:nvPr/>
        </p:nvSpPr>
        <p:spPr>
          <a:xfrm>
            <a:off x="4969972" y="2297330"/>
            <a:ext cx="14813280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dirty="0" smtClean="0">
                <a:latin typeface="Cambria" panose="02040503050406030204" pitchFamily="18" charset="0"/>
                <a:ea typeface="Cambria" panose="02040503050406030204" pitchFamily="18" charset="0"/>
              </a:rPr>
              <a:t>Köszönöm szépen a figyelmet!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314" y="3794340"/>
            <a:ext cx="6764960" cy="962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283" y="350644"/>
            <a:ext cx="8927868" cy="1270576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2" y="6803279"/>
            <a:ext cx="4780879" cy="665948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1" y="7003373"/>
            <a:ext cx="4567653" cy="6459389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14" y="450397"/>
            <a:ext cx="4198239" cy="631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0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Dr. </a:t>
            </a:r>
            <a:r>
              <a:rPr lang="hu-HU" altLang="hu-HU" sz="4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Amberg</a:t>
            </a:r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Eszter: A könyvtárak jogi helyzete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685800" y="4272741"/>
            <a:ext cx="21110171" cy="8744989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Egyfajta Top-down vagy deduktív elemzést látunk: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altLang="hu-HU" sz="4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Jogi alapfogalmak: jogforrás, hierarchia, jogelvek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Alaptörvényi szabályozás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Nemzetközi és európai uniós szabályozás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Kult. Tv és háttérszabályai </a:t>
            </a: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hu-HU" altLang="hu-HU" sz="4400" b="1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2. </a:t>
            </a: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„Kettős tudást” hordoz a fejezet: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„Bevezetés a jogtudományba” és a speciális könyvtár területeket érintő szabályozások bemutatása történik.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Komplex elemzés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hu-HU" altLang="hu-HU" sz="44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3. Egyensúly a nemzetközi és a hazai szabályozók ismertetésére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hu-HU" altLang="hu-HU" sz="4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606" y="991415"/>
            <a:ext cx="5013716" cy="501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1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Dr. </a:t>
            </a:r>
            <a:r>
              <a:rPr lang="hu-HU" altLang="hu-HU" sz="44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Amberg</a:t>
            </a: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Eszter: A könyvtárak jogi helyzete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5313" y="140629"/>
            <a:ext cx="5013716" cy="5013716"/>
          </a:xfrm>
          <a:prstGeom prst="rect">
            <a:avLst/>
          </a:prstGeom>
        </p:spPr>
      </p:pic>
      <p:sp>
        <p:nvSpPr>
          <p:cNvPr id="6" name="Tartalom helye 2"/>
          <p:cNvSpPr txBox="1">
            <a:spLocks/>
          </p:cNvSpPr>
          <p:nvPr/>
        </p:nvSpPr>
        <p:spPr>
          <a:xfrm>
            <a:off x="685800" y="4272742"/>
            <a:ext cx="21110171" cy="7730836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just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hu-HU" altLang="hu-HU" sz="4400" b="1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Tartalom helye 2"/>
          <p:cNvSpPr txBox="1">
            <a:spLocks/>
          </p:cNvSpPr>
          <p:nvPr/>
        </p:nvSpPr>
        <p:spPr>
          <a:xfrm>
            <a:off x="838200" y="4425142"/>
            <a:ext cx="21110171" cy="8991600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2.4 Nemzetközi és európai uniós jogszabályi háttér:</a:t>
            </a: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hu-HU" altLang="hu-HU" sz="4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2.4.1.1 Könyvtári, valamint szerzői és kapcsolódó jogi szempontból fontos nemzetközi egyezmények, szerződések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Berni Uniós Egyezmény (1886)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Egyetemes Szerzői Jogi Egyezmény (1952)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Emberi Jogok Egyetemes Nyilatkozata (1948)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Gazdasági, Szociális és Kulturális Jogok Nemzetközi Egységokmánya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UNESCO Alapokmánya, az IFLA-UNESCO manifesztuma a közkönyvtárakról, valamint az iskolai könyvtárakról. (1945)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Római Egyezmény (Egyezmény az előadóművészek, hangfelvétel-előállítók és a műsorsugárzó szervezetek védelméről, 1961)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TRIPS Egyezmény (szellemi tulajdonjogok kereskedelmi vonatkozásairól szóló nemzetközi megállapodás (1994)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altLang="hu-HU" sz="3602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Stb.</a:t>
            </a:r>
          </a:p>
        </p:txBody>
      </p:sp>
    </p:spTree>
    <p:extLst>
      <p:ext uri="{BB962C8B-B14F-4D97-AF65-F5344CB8AC3E}">
        <p14:creationId xmlns:p14="http://schemas.microsoft.com/office/powerpoint/2010/main" val="24031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Dr. </a:t>
            </a:r>
            <a:r>
              <a:rPr lang="hu-HU" altLang="hu-HU" sz="44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Amberg</a:t>
            </a: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Eszter: A könyvtárak jogi helyzete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685800" y="3890357"/>
            <a:ext cx="21110171" cy="8861368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2.5.2.1 A nyilvános könyvtár alapkövetelményei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Hozzáférhető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Alkalmas helyiség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Rendszeres nyitva tartás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Szakmai vezetés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Szakember alkalmazása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Ingyenes alapszolgáltatások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Adatszolgáltatás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Tervezett szakmai munka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Kulturális alapellátásban való részvétel</a:t>
            </a:r>
          </a:p>
          <a:p>
            <a:pPr marL="742950" indent="-742950">
              <a:buAutoNum type="arabicPeriod"/>
            </a:pPr>
            <a:r>
              <a:rPr lang="hu-HU" altLang="hu-HU" sz="36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Megfelelő elnevezés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606" y="991415"/>
            <a:ext cx="5013716" cy="501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Dr. </a:t>
            </a:r>
            <a:r>
              <a:rPr lang="hu-HU" altLang="hu-HU" sz="44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Amberg</a:t>
            </a: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Eszter: A könyvtárak jogi helyzete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685800" y="3890357"/>
            <a:ext cx="23793450" cy="8861368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sz="44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Ellenőrző kérdések (pl.):</a:t>
            </a:r>
          </a:p>
          <a:p>
            <a:pPr marL="742950" indent="-742950">
              <a:buAutoNum type="arabicPeriod"/>
            </a:pPr>
            <a:r>
              <a:rPr lang="hu-HU" sz="3600" dirty="0" smtClean="0"/>
              <a:t>Fejtse </a:t>
            </a:r>
            <a:r>
              <a:rPr lang="hu-HU" sz="3600" dirty="0"/>
              <a:t>ki a </a:t>
            </a:r>
            <a:r>
              <a:rPr lang="hu-HU" sz="3600" dirty="0" err="1"/>
              <a:t>Kultv</a:t>
            </a:r>
            <a:r>
              <a:rPr lang="hu-HU" sz="3600" dirty="0"/>
              <a:t>. célját és alapelveit!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Mutassa </a:t>
            </a:r>
            <a:r>
              <a:rPr lang="hu-HU" sz="3600" dirty="0"/>
              <a:t>be a nyilvános könyvtár alapkövetelményeit!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Mutassa </a:t>
            </a:r>
            <a:r>
              <a:rPr lang="hu-HU" sz="3600" dirty="0"/>
              <a:t>be a nyilvános könyvtár alapfeladatait!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Melyek </a:t>
            </a:r>
            <a:r>
              <a:rPr lang="hu-HU" sz="3600" dirty="0"/>
              <a:t>a könyvtárhasználók jogai és a könyvtárhasználat feltételei a </a:t>
            </a:r>
            <a:r>
              <a:rPr lang="hu-HU" sz="3600" dirty="0" err="1"/>
              <a:t>Kultv</a:t>
            </a:r>
            <a:r>
              <a:rPr lang="hu-HU" sz="3600" dirty="0"/>
              <a:t>. szerint?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Melyek </a:t>
            </a:r>
            <a:r>
              <a:rPr lang="hu-HU" sz="3600" dirty="0"/>
              <a:t>az országos dokumentumellátási rendszer főbb elemei!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Foglalja </a:t>
            </a:r>
            <a:r>
              <a:rPr lang="hu-HU" sz="3600" dirty="0"/>
              <a:t>össze a kötelespéldány-szolgáltatás legfontosabb szabályait!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Foglalja </a:t>
            </a:r>
            <a:r>
              <a:rPr lang="hu-HU" sz="3600" dirty="0"/>
              <a:t>össze a webtartalom archiválás szabályait!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Fejtse </a:t>
            </a:r>
            <a:r>
              <a:rPr lang="hu-HU" sz="3600" dirty="0"/>
              <a:t>ki, hogyan teljesíthetik a községi és városi önkormányzatok a kötelező könyvtári feladatellátást?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Melyek </a:t>
            </a:r>
            <a:r>
              <a:rPr lang="hu-HU" sz="3600" dirty="0"/>
              <a:t>a regionális könyvtárak, és a </a:t>
            </a:r>
            <a:r>
              <a:rPr lang="hu-HU" sz="3600" dirty="0" err="1"/>
              <a:t>Kultv</a:t>
            </a:r>
            <a:r>
              <a:rPr lang="hu-HU" sz="3600" dirty="0"/>
              <a:t>.-</a:t>
            </a:r>
            <a:r>
              <a:rPr lang="hu-HU" sz="3600" dirty="0" err="1"/>
              <a:t>ben</a:t>
            </a:r>
            <a:r>
              <a:rPr lang="hu-HU" sz="3600" dirty="0"/>
              <a:t> meghatározott alapfeladataikon túl milyen többletfeladatot kell </a:t>
            </a:r>
            <a:r>
              <a:rPr lang="hu-HU" sz="3600" dirty="0" err="1"/>
              <a:t>ellátniuk</a:t>
            </a:r>
            <a:r>
              <a:rPr lang="hu-HU" sz="3600" dirty="0"/>
              <a:t>? </a:t>
            </a:r>
            <a:endParaRPr lang="hu-HU" sz="3600" dirty="0" smtClean="0"/>
          </a:p>
          <a:p>
            <a:pPr marL="742950" indent="-742950">
              <a:buAutoNum type="arabicPeriod"/>
            </a:pPr>
            <a:r>
              <a:rPr lang="hu-HU" sz="3600" dirty="0" smtClean="0"/>
              <a:t> Foglalja </a:t>
            </a:r>
            <a:r>
              <a:rPr lang="hu-HU" sz="3600" dirty="0"/>
              <a:t>össze a könyvek árkötöttségére vonatkozó, </a:t>
            </a:r>
            <a:r>
              <a:rPr lang="hu-HU" sz="3600" dirty="0" err="1"/>
              <a:t>Kultv</a:t>
            </a:r>
            <a:r>
              <a:rPr lang="hu-HU" sz="3600" dirty="0"/>
              <a:t>.-</a:t>
            </a:r>
            <a:r>
              <a:rPr lang="hu-HU" sz="3600" dirty="0" err="1"/>
              <a:t>ben</a:t>
            </a:r>
            <a:r>
              <a:rPr lang="hu-HU" sz="3600" dirty="0"/>
              <a:t> található rendelkezéseket!</a:t>
            </a:r>
            <a:endParaRPr lang="hu-HU" altLang="hu-HU" sz="3600" b="1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606" y="991415"/>
            <a:ext cx="5013716" cy="501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5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Rostás Norbert: Könyvtár-finanszírozás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623926" y="3790604"/>
            <a:ext cx="21110171" cy="9659388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hu-HU" altLang="hu-HU" sz="39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„</a:t>
            </a:r>
            <a:r>
              <a:rPr lang="hu-HU" altLang="hu-HU" sz="3900" b="1" dirty="0">
                <a:ea typeface="Cambria" panose="02040503050406030204" pitchFamily="18" charset="0"/>
                <a:cs typeface="Calibri" panose="020F0502020204030204" pitchFamily="34" charset="0"/>
              </a:rPr>
              <a:t>M</a:t>
            </a:r>
            <a:r>
              <a:rPr lang="hu-HU" altLang="hu-HU" sz="39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ellőzött terület” – erre a szerző is felhívja a figyelmet</a:t>
            </a:r>
          </a:p>
          <a:p>
            <a:pPr>
              <a:buFontTx/>
              <a:buChar char="-"/>
            </a:pPr>
            <a:r>
              <a:rPr lang="hu-HU" altLang="hu-HU" sz="3900" dirty="0" smtClean="0">
                <a:ea typeface="Cambria" panose="02040503050406030204" pitchFamily="18" charset="0"/>
                <a:cs typeface="Calibri" panose="020F0502020204030204" pitchFamily="34" charset="0"/>
              </a:rPr>
              <a:t>pénzügyi-finanszírozási kérdések + menedzsment kihívások</a:t>
            </a:r>
          </a:p>
          <a:p>
            <a:pPr marL="0" indent="0">
              <a:buNone/>
            </a:pPr>
            <a:r>
              <a:rPr lang="hu-HU" altLang="hu-HU" sz="39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2. </a:t>
            </a:r>
            <a:r>
              <a:rPr lang="hu-HU" altLang="hu-HU" sz="3900" b="1" dirty="0" smtClean="0"/>
              <a:t>A</a:t>
            </a:r>
            <a:r>
              <a:rPr lang="hu-HU" sz="3900" b="1" dirty="0" smtClean="0"/>
              <a:t>z </a:t>
            </a:r>
            <a:r>
              <a:rPr lang="hu-HU" sz="3900" b="1" dirty="0"/>
              <a:t>intézmények működését ma is inkább a szakmai, mintsem a pénzügyi szempontok alakítják</a:t>
            </a:r>
            <a:r>
              <a:rPr lang="hu-HU" altLang="hu-HU" sz="39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hu-HU" altLang="hu-HU" sz="3900" dirty="0" smtClean="0">
                <a:ea typeface="Cambria" panose="02040503050406030204" pitchFamily="18" charset="0"/>
                <a:cs typeface="Calibri" panose="020F0502020204030204" pitchFamily="34" charset="0"/>
              </a:rPr>
              <a:t>Adminisztratív teherként tekintenek rá!</a:t>
            </a:r>
          </a:p>
          <a:p>
            <a:pPr>
              <a:buFontTx/>
              <a:buChar char="-"/>
            </a:pPr>
            <a:r>
              <a:rPr lang="hu-HU" altLang="hu-HU" sz="3900" dirty="0" smtClean="0">
                <a:ea typeface="Cambria" panose="02040503050406030204" pitchFamily="18" charset="0"/>
                <a:cs typeface="Calibri" panose="020F0502020204030204" pitchFamily="34" charset="0"/>
              </a:rPr>
              <a:t>Stratégiai menedzsment kérdés: innováció alapja, szolgáltatásportfólió minőségét, a szakmai és technológiai fejlettséget meghatározó  </a:t>
            </a:r>
            <a:endParaRPr lang="hu-HU" altLang="hu-HU" sz="3900" dirty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altLang="hu-HU" sz="39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3. Elméleti keretrendszer: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hu-HU" altLang="hu-HU" sz="3900" i="1" dirty="0" smtClean="0">
                <a:ea typeface="Cambria" panose="02040503050406030204" pitchFamily="18" charset="0"/>
                <a:cs typeface="Calibri" panose="020F0502020204030204" pitchFamily="34" charset="0"/>
              </a:rPr>
              <a:t>újraelosztás kérdése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hu-HU" altLang="hu-HU" sz="3900" i="1" dirty="0" smtClean="0">
                <a:ea typeface="Cambria" panose="02040503050406030204" pitchFamily="18" charset="0"/>
                <a:cs typeface="Calibri" panose="020F0502020204030204" pitchFamily="34" charset="0"/>
              </a:rPr>
              <a:t>társadalmi tőke, humántőke befektetés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hu-HU" altLang="hu-HU" sz="3900" i="1" dirty="0">
                <a:ea typeface="Cambria" panose="02040503050406030204" pitchFamily="18" charset="0"/>
                <a:cs typeface="Calibri" panose="020F0502020204030204" pitchFamily="34" charset="0"/>
              </a:rPr>
              <a:t>k</a:t>
            </a:r>
            <a:r>
              <a:rPr lang="hu-HU" altLang="hu-HU" sz="3900" i="1" dirty="0" smtClean="0">
                <a:ea typeface="Cambria" panose="02040503050406030204" pitchFamily="18" charset="0"/>
                <a:cs typeface="Calibri" panose="020F0502020204030204" pitchFamily="34" charset="0"/>
              </a:rPr>
              <a:t>özgazdasági szükségesség (közjavak és </a:t>
            </a:r>
            <a:r>
              <a:rPr lang="hu-HU" altLang="hu-HU" sz="3900" i="1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externáliák</a:t>
            </a:r>
            <a:r>
              <a:rPr lang="hu-HU" altLang="hu-HU" sz="3900" i="1" dirty="0" smtClean="0">
                <a:ea typeface="Cambria" panose="02040503050406030204" pitchFamily="18" charset="0"/>
                <a:cs typeface="Calibri" panose="020F0502020204030204" pitchFamily="34" charset="0"/>
              </a:rPr>
              <a:t>)</a:t>
            </a:r>
            <a:r>
              <a:rPr lang="hu-HU" altLang="hu-HU" sz="3900" dirty="0" smtClean="0"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lang="hu-HU" sz="3900" dirty="0"/>
              <a:t>a könyvtári szolgáltatások jelentős része közjószág-jelleget mutat, mivel a fogyasztásból nem zárhatók ki a nem fizetők, és a használatuk nem </a:t>
            </a:r>
            <a:r>
              <a:rPr lang="hu-HU" sz="3900" dirty="0" smtClean="0"/>
              <a:t>rivalizáló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r>
              <a:rPr lang="hu-HU" sz="3900" i="1" dirty="0" smtClean="0"/>
              <a:t>Jogi- filozófiai kötelezettség</a:t>
            </a:r>
            <a:r>
              <a:rPr lang="hu-HU" sz="3900" dirty="0" smtClean="0"/>
              <a:t>: nyilvános könyvtári szolgáltatások az állam- és önkormányzatok törvényi kötelezettsége </a:t>
            </a:r>
          </a:p>
          <a:p>
            <a:pPr>
              <a:buFontTx/>
              <a:buChar char="-"/>
            </a:pPr>
            <a:endParaRPr lang="hu-HU" altLang="hu-HU" sz="4400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altLang="hu-HU" sz="36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2050" name="Picture 2" descr="The 10 principles of finance | MIT Sloan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2451" y="721024"/>
            <a:ext cx="7677977" cy="362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50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Rostás Norbert: Könyvtár-finanszírozás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623926" y="3790604"/>
            <a:ext cx="23112374" cy="9459883"/>
          </a:xfrm>
          <a:prstGeom prst="rect">
            <a:avLst/>
          </a:prstGeom>
        </p:spPr>
        <p:txBody>
          <a:bodyPr/>
          <a:lstStyle>
            <a:lvl1pPr marL="455988" indent="-455988" algn="l" defTabSz="1823954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7965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47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9942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191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389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587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7849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39826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1803" indent="-455988" algn="l" defTabSz="1823954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3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Rendszerszintű strukturális problémák: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Maradékelv probléma</a:t>
            </a:r>
          </a:p>
          <a:p>
            <a:pPr>
              <a:buFontTx/>
              <a:buChar char="-"/>
            </a:pPr>
            <a:r>
              <a:rPr lang="hu-HU" altLang="hu-HU" sz="4400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Baumol</a:t>
            </a: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-féle költségkór: élőmunkaigényes szektor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Projektfüggőség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Hatáskörnélküliség: nem valódi menedzser, végrehajtó</a:t>
            </a:r>
          </a:p>
          <a:p>
            <a:pPr marL="0" indent="0">
              <a:buNone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2. ROI (</a:t>
            </a:r>
            <a:r>
              <a:rPr lang="hu-HU" altLang="hu-HU" sz="4400" b="1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Return</a:t>
            </a: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hu-HU" altLang="hu-HU" sz="4400" b="1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on</a:t>
            </a: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hu-HU" altLang="hu-HU" sz="4400" b="1" dirty="0" err="1" smtClean="0">
                <a:ea typeface="Cambria" panose="02040503050406030204" pitchFamily="18" charset="0"/>
                <a:cs typeface="Calibri" panose="020F0502020204030204" pitchFamily="34" charset="0"/>
              </a:rPr>
              <a:t>Investment</a:t>
            </a: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)</a:t>
            </a: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 és </a:t>
            </a: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BCR (Benefit-Cost Ratio) – adatalapú érdekérvényesítés</a:t>
            </a:r>
            <a:endParaRPr lang="hu-HU" altLang="hu-HU" sz="4400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ROI: befektetésarányos megtérülés </a:t>
            </a:r>
          </a:p>
          <a:p>
            <a:pPr>
              <a:buFontTx/>
              <a:buChar char="-"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BCR: haszon-költség arány (5:1)</a:t>
            </a:r>
          </a:p>
          <a:p>
            <a:pPr marL="0" indent="0">
              <a:buNone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3. Saját szolgáltatások bevételének aránya (2-5%)</a:t>
            </a:r>
          </a:p>
          <a:p>
            <a:pPr marL="0" indent="0">
              <a:buNone/>
            </a:pPr>
            <a:r>
              <a:rPr lang="hu-HU" altLang="hu-HU" sz="4400" b="1" dirty="0" smtClean="0">
                <a:ea typeface="Cambria" panose="02040503050406030204" pitchFamily="18" charset="0"/>
                <a:cs typeface="Calibri" panose="020F0502020204030204" pitchFamily="34" charset="0"/>
              </a:rPr>
              <a:t>4. Esettanulmány: Jogi alapvetések és pénzügyi elemzés</a:t>
            </a:r>
          </a:p>
          <a:p>
            <a:pPr marL="0" indent="0">
              <a:buNone/>
            </a:pPr>
            <a:r>
              <a:rPr lang="hu-HU" altLang="hu-HU" sz="4400" dirty="0" smtClean="0">
                <a:ea typeface="Cambria" panose="02040503050406030204" pitchFamily="18" charset="0"/>
                <a:cs typeface="Calibri" panose="020F0502020204030204" pitchFamily="34" charset="0"/>
              </a:rPr>
              <a:t>- Hogyan elemezzünk egy pénzügyi beszámolót?</a:t>
            </a:r>
          </a:p>
          <a:p>
            <a:pPr>
              <a:buFontTx/>
              <a:buChar char="-"/>
            </a:pPr>
            <a:endParaRPr lang="hu-HU" altLang="hu-HU" sz="4400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hu-HU" altLang="hu-HU" sz="4400" b="1" dirty="0" smtClean="0"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altLang="hu-HU" sz="36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2050" name="Picture 2" descr="The 10 principles of finance | MIT Sloan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2451" y="721024"/>
            <a:ext cx="7677977" cy="362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09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3607724" y="2355273"/>
            <a:ext cx="15112538" cy="1143000"/>
          </a:xfrm>
          <a:prstGeom prst="rect">
            <a:avLst/>
          </a:prstGeom>
        </p:spPr>
        <p:txBody>
          <a:bodyPr/>
          <a:lstStyle>
            <a:lvl1pPr algn="l" defTabSz="18239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sz="4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Rostás Norbert: Könyvtár-finanszírozás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4001EFDB-060F-5741-BF6F-CD470E69A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26" y="450397"/>
            <a:ext cx="2528663" cy="937594"/>
          </a:xfrm>
          <a:prstGeom prst="rect">
            <a:avLst/>
          </a:prstGeom>
        </p:spPr>
      </p:pic>
      <p:pic>
        <p:nvPicPr>
          <p:cNvPr id="2050" name="Picture 2" descr="The 10 principles of finance | MIT Sloan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2451" y="721024"/>
            <a:ext cx="7677977" cy="362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917336"/>
              </p:ext>
            </p:extLst>
          </p:nvPr>
        </p:nvGraphicFramePr>
        <p:xfrm>
          <a:off x="876300" y="3314700"/>
          <a:ext cx="12020550" cy="8191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Diagra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184760"/>
              </p:ext>
            </p:extLst>
          </p:nvPr>
        </p:nvGraphicFramePr>
        <p:xfrm>
          <a:off x="13818350" y="5340340"/>
          <a:ext cx="10184823" cy="703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5158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aramel">
      <a:dk1>
        <a:srgbClr val="222222"/>
      </a:dk1>
      <a:lt1>
        <a:srgbClr val="F7F7F7"/>
      </a:lt1>
      <a:dk2>
        <a:srgbClr val="61695B"/>
      </a:dk2>
      <a:lt2>
        <a:srgbClr val="FFF6EE"/>
      </a:lt2>
      <a:accent1>
        <a:srgbClr val="D18865"/>
      </a:accent1>
      <a:accent2>
        <a:srgbClr val="F8D4A4"/>
      </a:accent2>
      <a:accent3>
        <a:srgbClr val="516839"/>
      </a:accent3>
      <a:accent4>
        <a:srgbClr val="D86527"/>
      </a:accent4>
      <a:accent5>
        <a:srgbClr val="DFE1DE"/>
      </a:accent5>
      <a:accent6>
        <a:srgbClr val="1A1A1D"/>
      </a:accent6>
      <a:hlink>
        <a:srgbClr val="0563C1"/>
      </a:hlink>
      <a:folHlink>
        <a:srgbClr val="D32027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62E6128-A5A1-4FB1-878E-CAC73724184A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14297</TotalTime>
  <Words>940</Words>
  <Application>Microsoft Office PowerPoint</Application>
  <PresentationFormat>Egyéni</PresentationFormat>
  <Paragraphs>122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Inter Medium</vt:lpstr>
      <vt:lpstr>Open Sans</vt:lpstr>
      <vt:lpstr>Times New Roman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Miszler Tamás</dc:creator>
  <cp:keywords/>
  <dc:description/>
  <cp:lastModifiedBy>Miszler Tamás</cp:lastModifiedBy>
  <cp:revision>259</cp:revision>
  <dcterms:created xsi:type="dcterms:W3CDTF">2019-09-07T10:51:14Z</dcterms:created>
  <dcterms:modified xsi:type="dcterms:W3CDTF">2026-06-04T07:30:17Z</dcterms:modified>
  <cp:category/>
</cp:coreProperties>
</file>