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0" r:id="rId5"/>
    <p:sldId id="265" r:id="rId6"/>
    <p:sldId id="271" r:id="rId7"/>
    <p:sldId id="270" r:id="rId8"/>
    <p:sldId id="259" r:id="rId9"/>
    <p:sldId id="276" r:id="rId10"/>
    <p:sldId id="277" r:id="rId11"/>
    <p:sldId id="273" r:id="rId12"/>
    <p:sldId id="278" r:id="rId13"/>
    <p:sldId id="272" r:id="rId14"/>
    <p:sldId id="267" r:id="rId15"/>
    <p:sldId id="269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DFD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4660"/>
  </p:normalViewPr>
  <p:slideViewPr>
    <p:cSldViewPr snapToGrid="0">
      <p:cViewPr>
        <p:scale>
          <a:sx n="70" d="100"/>
          <a:sy n="70" d="100"/>
        </p:scale>
        <p:origin x="49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29D952-997C-A365-B525-12DF5F246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1A33FB5-55E7-DEE4-6CBD-09C989CD8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109BA37-DF23-163B-E948-686C70FE9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530A-149D-46DC-A01A-BD931E7E1AFB}" type="datetimeFigureOut">
              <a:rPr lang="hu-HU" smtClean="0"/>
              <a:t>2024. 04. 02.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F38C32A-19A4-3EA5-1095-469F378D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F0DDC59-42D1-C5F1-BF82-67BEB0A7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007-C9A1-4E54-87BB-C623153D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738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150F67-0D0A-BBB2-898C-86AEC9FB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F454347-C8C7-A599-1DC0-A940E73D5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177253A-15D9-0885-0E4D-70DE6ED48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530A-149D-46DC-A01A-BD931E7E1AFB}" type="datetimeFigureOut">
              <a:rPr lang="hu-HU" smtClean="0"/>
              <a:t>2024. 04. 02.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F81F4F6-FA66-8A36-B7E7-FA44CBB5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E7B9F61-6C2F-6D68-78F9-12C1DD22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007-C9A1-4E54-87BB-C623153D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809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49CE382-0662-E4E2-07DC-9CC0D7C7F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6788E2F-9EBC-F52C-C9B9-316A0A313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F60B30-75C7-37F9-9D8D-FB8654250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530A-149D-46DC-A01A-BD931E7E1AFB}" type="datetimeFigureOut">
              <a:rPr lang="hu-HU" smtClean="0"/>
              <a:t>2024. 04. 02.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8BDB4D2-F912-84A8-B48C-7DABAA62C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3FFC9B4-F336-305A-2D3D-F3628103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007-C9A1-4E54-87BB-C623153D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70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FF7D08-DBFF-E4C4-5119-53A56CBBC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878264-9BDB-29AB-1093-CA924307C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8EDA2E0-8D5A-1998-DDAA-A2A4C5D2B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530A-149D-46DC-A01A-BD931E7E1AFB}" type="datetimeFigureOut">
              <a:rPr lang="hu-HU" smtClean="0"/>
              <a:t>2024. 04. 02.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26AD1AB-1483-0E53-54A0-E8F67795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83242AF-B5BA-0A8C-3E8F-7AED3665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007-C9A1-4E54-87BB-C623153D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605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D0E60F-3ABC-77A8-7221-73D37690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CA2FB05-C643-4317-8BC6-6CEDA250D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90A549-A7B4-A545-008D-A9B1D5704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530A-149D-46DC-A01A-BD931E7E1AFB}" type="datetimeFigureOut">
              <a:rPr lang="hu-HU" smtClean="0"/>
              <a:t>2024. 04. 02.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176F7C9-601F-9ED5-D3A7-A93ADC1EB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B4651DD-12EE-4999-1E36-9A9DD342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007-C9A1-4E54-87BB-C623153D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235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567499-F67A-12B0-EBA6-061FEF96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DE4EA1-9056-EE4E-267C-A57B3DEEA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188D864-ADAB-1D2F-6F64-449B15707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E59DA94-CC3C-72CA-1349-087F35526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530A-149D-46DC-A01A-BD931E7E1AFB}" type="datetimeFigureOut">
              <a:rPr lang="hu-HU" smtClean="0"/>
              <a:t>2024. 04. 02.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F8855ED-FB57-45E2-6DDD-458AD72D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1A32A3D-7382-3216-8C18-CF438C56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007-C9A1-4E54-87BB-C623153D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611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B305DD-82A3-D736-EC47-023698E6D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B29354B-8F44-430F-F501-32CD21274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498ED97-DF33-94BD-9CE1-9D23F57D3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B5D9E95-C6E5-21E7-FCB5-CD87442DF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F3674D2-9174-FA45-6E1B-10F19CD2A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92CE326-E8BC-0934-591D-69083ECA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530A-149D-46DC-A01A-BD931E7E1AFB}" type="datetimeFigureOut">
              <a:rPr lang="hu-HU" smtClean="0"/>
              <a:t>2024. 04. 02.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EBB187A-2448-A5C8-0727-9A2D8DE4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878E0F1-35C0-8C9B-700C-98A6ADA7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007-C9A1-4E54-87BB-C623153D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023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6BECE1-448D-ECBA-EDB2-7F3DDEAE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BA42C6E-9EEA-A7B9-233D-3961D84EB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530A-149D-46DC-A01A-BD931E7E1AFB}" type="datetimeFigureOut">
              <a:rPr lang="hu-HU" smtClean="0"/>
              <a:t>2024. 04. 02.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1F616B0-8361-47BA-E6AE-3E4B4114D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18D005D-4BAB-9A4C-88B4-D5AD3286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007-C9A1-4E54-87BB-C623153D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000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4D4A72A-7C12-09CE-F311-331A81954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530A-149D-46DC-A01A-BD931E7E1AFB}" type="datetimeFigureOut">
              <a:rPr lang="hu-HU" smtClean="0"/>
              <a:t>2024. 04. 02.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4B8C207-CB1D-EDB4-EE26-8535DB5C2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CCDC99D-27A8-55A8-929B-E2B8A0B2B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007-C9A1-4E54-87BB-C623153D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359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42B07D-671E-695C-7920-929E2D915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AA7680-8F78-36D3-CE0F-94813F930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C3830A4-A659-D45E-D1F6-795B6C7FE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AE3BD21-EA8F-0ED0-0A71-B3B423B8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530A-149D-46DC-A01A-BD931E7E1AFB}" type="datetimeFigureOut">
              <a:rPr lang="hu-HU" smtClean="0"/>
              <a:t>2024. 04. 02.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C149CC1-21AB-15A6-3A1A-9CF04E266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E5C7670-E519-79BE-0BE1-86D933C5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007-C9A1-4E54-87BB-C623153D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886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35B60B-8082-3F66-B848-9A442BDAF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FB3FDF8E-3803-C86F-549B-8E84ED601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28A9269-B628-5342-5822-497B9A701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6ADBB7B-9A4B-9D37-D901-6A715F7E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530A-149D-46DC-A01A-BD931E7E1AFB}" type="datetimeFigureOut">
              <a:rPr lang="hu-HU" smtClean="0"/>
              <a:t>2024. 04. 02.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6A72FAC-C575-1F77-A77C-7DB6C339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9C6C77A-2786-9141-746A-0708ED0F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5D007-C9A1-4E54-87BB-C623153D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778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941F2C6-D898-0E6B-FF93-9E19FCD7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233BE7E-8F68-6A73-BC22-2929B9BDD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397BBDB-99BA-F283-441B-4769110A3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B0530A-149D-46DC-A01A-BD931E7E1AFB}" type="datetimeFigureOut">
              <a:rPr lang="hu-HU" smtClean="0"/>
              <a:t>2024. 04. 02.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5646389-D20A-8DA2-D1D0-353864BBC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CD77498-2264-EB50-1ED4-D1124A2A3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B5D007-C9A1-4E54-87BB-C623153DB4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01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11/tmt.13286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fla.org/news/innovation-for-enhanced-smart-library-services/" TargetMode="External"/><Relationship Id="rId5" Type="http://schemas.openxmlformats.org/officeDocument/2006/relationships/hyperlink" Target="https://www.openpr.com/news/3219091/smart-library-market-2023-to-2030-insights-and-opportunities-sa" TargetMode="External"/><Relationship Id="rId4" Type="http://schemas.openxmlformats.org/officeDocument/2006/relationships/hyperlink" Target="https://doi.org/10.15131/shef.data.24631293.v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131/shef.data.24631293.v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könyv, halom, fedett pályás látható&#10;&#10;Automatikusan generált leírás">
            <a:extLst>
              <a:ext uri="{FF2B5EF4-FFF2-40B4-BE49-F238E27FC236}">
                <a16:creationId xmlns:a16="http://schemas.microsoft.com/office/drawing/2014/main" id="{6252970F-710E-6BCE-BFE4-F5B4477AC3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" r="22297" b="511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881ADB1-7CE6-FBA0-6AD8-AC5615A37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79" y="1122363"/>
            <a:ext cx="5618021" cy="1451501"/>
          </a:xfrm>
        </p:spPr>
        <p:txBody>
          <a:bodyPr anchor="b">
            <a:normAutofit/>
          </a:bodyPr>
          <a:lstStyle/>
          <a:p>
            <a:pPr algn="l"/>
            <a:br>
              <a:rPr lang="hu-HU" sz="3200" b="1">
                <a:solidFill>
                  <a:srgbClr val="DFD4BF"/>
                </a:solidFill>
              </a:rPr>
            </a:br>
            <a:br>
              <a:rPr lang="hu-HU" sz="3200" b="1">
                <a:solidFill>
                  <a:srgbClr val="DFD4BF"/>
                </a:solidFill>
              </a:rPr>
            </a:br>
            <a:r>
              <a:rPr lang="hu-HU" sz="3200" b="1">
                <a:solidFill>
                  <a:srgbClr val="DFD4BF"/>
                </a:solidFill>
              </a:rPr>
              <a:t>Okoskönyvtár – újabb paradigmaváltás a könyvtármenedzsmentben?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6E49740-6645-E76A-CD17-F3DAD6498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339100"/>
            <a:ext cx="4023359" cy="2741963"/>
          </a:xfrm>
        </p:spPr>
        <p:txBody>
          <a:bodyPr>
            <a:normAutofit/>
          </a:bodyPr>
          <a:lstStyle/>
          <a:p>
            <a:pPr algn="l"/>
            <a:endParaRPr lang="hu-HU" sz="2000">
              <a:solidFill>
                <a:schemeClr val="bg1"/>
              </a:solidFill>
            </a:endParaRPr>
          </a:p>
          <a:p>
            <a:pPr algn="l"/>
            <a:r>
              <a:rPr lang="hu-HU" sz="2200">
                <a:solidFill>
                  <a:srgbClr val="DFD4BF"/>
                </a:solidFill>
              </a:rPr>
              <a:t>Tószegi Zsuzsanna PhD</a:t>
            </a:r>
          </a:p>
          <a:p>
            <a:pPr algn="l"/>
            <a:r>
              <a:rPr lang="hu-HU" sz="2200">
                <a:solidFill>
                  <a:srgbClr val="DFD4BF"/>
                </a:solidFill>
              </a:rPr>
              <a:t>c. egyetemi docens</a:t>
            </a:r>
          </a:p>
          <a:p>
            <a:pPr algn="l"/>
            <a:r>
              <a:rPr lang="hu-HU" sz="2200">
                <a:solidFill>
                  <a:srgbClr val="DFD4BF"/>
                </a:solidFill>
              </a:rPr>
              <a:t>ELTE BTK KITI</a:t>
            </a:r>
          </a:p>
          <a:p>
            <a:pPr algn="l"/>
            <a:endParaRPr lang="hu-HU" sz="2200">
              <a:solidFill>
                <a:srgbClr val="DFD4BF"/>
              </a:solidFill>
            </a:endParaRPr>
          </a:p>
          <a:p>
            <a:pPr algn="l"/>
            <a:r>
              <a:rPr lang="hu-HU" sz="2000">
                <a:solidFill>
                  <a:srgbClr val="DFD4BF"/>
                </a:solidFill>
              </a:rPr>
              <a:t>Networkshop 2024 </a:t>
            </a:r>
          </a:p>
          <a:p>
            <a:pPr algn="l"/>
            <a:r>
              <a:rPr lang="hu-HU" sz="2000">
                <a:solidFill>
                  <a:srgbClr val="DFD4BF"/>
                </a:solidFill>
              </a:rPr>
              <a:t>Eger, 2024. április 4.</a:t>
            </a:r>
          </a:p>
          <a:p>
            <a:pPr algn="l"/>
            <a:endParaRPr lang="hu-HU" sz="2000">
              <a:solidFill>
                <a:schemeClr val="bg1"/>
              </a:solidFill>
            </a:endParaRPr>
          </a:p>
          <a:p>
            <a:pPr algn="l"/>
            <a:endParaRPr lang="hu-HU" sz="2000">
              <a:solidFill>
                <a:schemeClr val="bg1"/>
              </a:solidFill>
            </a:endParaRPr>
          </a:p>
          <a:p>
            <a:pPr algn="l"/>
            <a:endParaRPr lang="hu-HU" sz="2000">
              <a:solidFill>
                <a:schemeClr val="bg1"/>
              </a:solidFill>
            </a:endParaRPr>
          </a:p>
          <a:p>
            <a:pPr algn="l"/>
            <a:endParaRPr lang="hu-HU" sz="20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71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halom, kivetítő, fedett pályás látható&#10;&#10;Automatikusan generált leírás">
            <a:extLst>
              <a:ext uri="{FF2B5EF4-FFF2-40B4-BE49-F238E27FC236}">
                <a16:creationId xmlns:a16="http://schemas.microsoft.com/office/drawing/2014/main" id="{28F6C398-B087-8065-9E00-75CD7AD02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"/>
            <a:ext cx="2381693" cy="6853543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B6E7D1FE-55D7-3905-D26D-8E1F87991BF3}"/>
              </a:ext>
            </a:extLst>
          </p:cNvPr>
          <p:cNvSpPr txBox="1"/>
          <p:nvPr/>
        </p:nvSpPr>
        <p:spPr>
          <a:xfrm>
            <a:off x="3071973" y="585627"/>
            <a:ext cx="8445357" cy="5061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</a:pPr>
            <a:r>
              <a:rPr lang="hu-HU" sz="24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épületen belüli navigáció eszközei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hu-HU" sz="20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Real Time Location System</a:t>
            </a: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(RTLS) típusú rendszerek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Meghatározott helyeken képesek követni akár tárgyak, akár emberek mozgását. A fizikai réteg vagy rádiófrekvenciát, vagy infravörös fényt, vagy ultrahangot használ. A címkék és rögzített referenciapontok lehetnek adók, vevők vagy mindkettő. </a:t>
            </a:r>
          </a:p>
          <a:p>
            <a:pPr>
              <a:lnSpc>
                <a:spcPct val="107000"/>
              </a:lnSpc>
            </a:pPr>
            <a:r>
              <a:rPr lang="hu-HU" sz="20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Felügyelet nélküli, 7/24 okoskönyvtárak: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Jó megoldás a beltéri helymeghatározáshoz szükséges RTLS vezeték nélküli technológia alkalmazása.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hu-HU" sz="20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Bajor Állami Könyvtár (Bayerische Staatsbibliothek – BSB</a:t>
            </a: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bonyolult belső szerkezetű, hatalmas műemlék épületben működik.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„BSB Navigator”</a:t>
            </a: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2017-ben 250 iBeacon-jeladót szereltek föl, a könyvtárhasználók tájékozódását okostelefonos alkalmazás segíti.</a:t>
            </a:r>
          </a:p>
        </p:txBody>
      </p:sp>
    </p:spTree>
    <p:extLst>
      <p:ext uri="{BB962C8B-B14F-4D97-AF65-F5344CB8AC3E}">
        <p14:creationId xmlns:p14="http://schemas.microsoft.com/office/powerpoint/2010/main" val="76840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halom, kivetítő, fedett pályás látható&#10;&#10;Automatikusan generált leírás">
            <a:extLst>
              <a:ext uri="{FF2B5EF4-FFF2-40B4-BE49-F238E27FC236}">
                <a16:creationId xmlns:a16="http://schemas.microsoft.com/office/drawing/2014/main" id="{28F6C398-B087-8065-9E00-75CD7AD02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"/>
            <a:ext cx="2381693" cy="6853543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B6E7D1FE-55D7-3905-D26D-8E1F87991BF3}"/>
              </a:ext>
            </a:extLst>
          </p:cNvPr>
          <p:cNvSpPr txBox="1"/>
          <p:nvPr/>
        </p:nvSpPr>
        <p:spPr>
          <a:xfrm>
            <a:off x="3071973" y="585627"/>
            <a:ext cx="8445357" cy="5344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Blokklánc-technológia a könyvtárban?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Alapvetések: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blokklánc előnyei pl.: nem történhet adattörlés, adatlopás, szerzői jogsértés.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A blokkláncra épülő adatbázisokban egyetlen digitális anyag sem másolható a jogtulajdonos beleegyezése nélkül.</a:t>
            </a:r>
            <a:endParaRPr lang="hu-HU" kern="100">
              <a:solidFill>
                <a:srgbClr val="6633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Lehetséges könyvtári alkalmazások:</a:t>
            </a:r>
            <a:r>
              <a:rPr lang="hu-HU" sz="18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Az e-könyvek és más digitális források szerzői jogi védelme. A kiadókkal és/vagy a szerzőkkel közvetlenül lehet szerződni a művek felhasználási feltételeiről. </a:t>
            </a:r>
            <a:endParaRPr lang="hu-HU">
              <a:solidFill>
                <a:srgbClr val="663300"/>
              </a:solidFill>
              <a:latin typeface="Aptos" panose="020B00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kutatóintézeti könyvtárak egy privát blokkláncon keresztül megoszthatják az ún. szürke irodalmat, pl. a munkaközi jelentéseket, a folyamatban lévő kutatások anyagát.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blokklánc alkalmazható továbbá olyan dokumentumok archiválására és használatának nyomon követésére, ahol a származás, az integritás és az érvényesség kulcsfontosságú, ezért kötelező a proveniencia és a hitelesség nyomon követése. </a:t>
            </a:r>
          </a:p>
        </p:txBody>
      </p:sp>
    </p:spTree>
    <p:extLst>
      <p:ext uri="{BB962C8B-B14F-4D97-AF65-F5344CB8AC3E}">
        <p14:creationId xmlns:p14="http://schemas.microsoft.com/office/powerpoint/2010/main" val="195382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halom, kivetítő, fedett pályás látható&#10;&#10;Automatikusan generált leírás">
            <a:extLst>
              <a:ext uri="{FF2B5EF4-FFF2-40B4-BE49-F238E27FC236}">
                <a16:creationId xmlns:a16="http://schemas.microsoft.com/office/drawing/2014/main" id="{28F6C398-B087-8065-9E00-75CD7AD02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"/>
            <a:ext cx="2381693" cy="6853543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B6E7D1FE-55D7-3905-D26D-8E1F87991BF3}"/>
              </a:ext>
            </a:extLst>
          </p:cNvPr>
          <p:cNvSpPr txBox="1"/>
          <p:nvPr/>
        </p:nvSpPr>
        <p:spPr>
          <a:xfrm>
            <a:off x="3071973" y="585627"/>
            <a:ext cx="8445357" cy="5344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2024 vezető könyvtári trendjei*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>
                <a:solidFill>
                  <a:srgbClr val="663300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A könyvtár</a:t>
            </a:r>
            <a:r>
              <a:rPr lang="hu-HU" sz="18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 régóta az inspiráció, az alkotás és a képzelet helyszíne.</a:t>
            </a:r>
            <a:r>
              <a:rPr lang="hu-HU" sz="1800" b="1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2024 a nagy átalakulások éve lesz – az öt vezető trend: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>
                <a:solidFill>
                  <a:srgbClr val="663300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1. Adat- és információs műveltségi programok</a:t>
            </a:r>
            <a:r>
              <a:rPr lang="hu-HU">
                <a:solidFill>
                  <a:srgbClr val="663300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: küzdelem az álhírek ellen </a:t>
            </a:r>
            <a:r>
              <a:rPr lang="hu-HU">
                <a:solidFill>
                  <a:srgbClr val="663300"/>
                </a:solidFill>
                <a:latin typeface="Aptos" panose="020B0004020202020204" pitchFamily="34" charset="0"/>
                <a:ea typeface="Aptos" panose="020B0004020202020204" pitchFamily="34" charset="0"/>
                <a:sym typeface="Wingdings 3" panose="05040102010807070707" pitchFamily="18" charset="2"/>
              </a:rPr>
              <a:t></a:t>
            </a:r>
            <a:r>
              <a:rPr lang="hu-HU">
                <a:solidFill>
                  <a:srgbClr val="663300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 szemináriumok, workshopok </a:t>
            </a:r>
            <a:r>
              <a:rPr lang="hu-HU" b="1">
                <a:solidFill>
                  <a:srgbClr val="663300"/>
                </a:solidFill>
                <a:latin typeface="Aptos" panose="020B0004020202020204" pitchFamily="34" charset="0"/>
                <a:ea typeface="Aptos" panose="020B0004020202020204" pitchFamily="34" charset="0"/>
                <a:sym typeface="Wingdings 3" panose="05040102010807070707" pitchFamily="18" charset="2"/>
              </a:rPr>
              <a:t></a:t>
            </a:r>
            <a:r>
              <a:rPr lang="hu-HU">
                <a:solidFill>
                  <a:srgbClr val="663300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 téma: médiaismeret, információs műveltség, álhírek. A könyvtárak a dezinformáció elleni küzdelem szakértői központjaivá válnak.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2. Mesterséges intelligencia és automatizálás</a:t>
            </a:r>
            <a:r>
              <a:rPr lang="hu-HU" sz="18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: forradalmasítja a könyvtári szolgáltatásokat és megkönnyítheti a könyvtárosok mindennapi munkáját.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>
                <a:solidFill>
                  <a:srgbClr val="663300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3. Fenntarthatóság: </a:t>
            </a:r>
            <a:r>
              <a:rPr lang="hu-HU">
                <a:solidFill>
                  <a:srgbClr val="663300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klímatudatos döntések </a:t>
            </a:r>
            <a:r>
              <a:rPr lang="hu-HU" b="1">
                <a:solidFill>
                  <a:srgbClr val="663300"/>
                </a:solidFill>
                <a:latin typeface="Aptos" panose="020B0004020202020204" pitchFamily="34" charset="0"/>
                <a:ea typeface="Aptos" panose="020B0004020202020204" pitchFamily="34" charset="0"/>
                <a:sym typeface="Wingdings 3" panose="05040102010807070707" pitchFamily="18" charset="2"/>
              </a:rPr>
              <a:t></a:t>
            </a:r>
            <a:r>
              <a:rPr lang="hu-HU">
                <a:solidFill>
                  <a:srgbClr val="663300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 energiahatékony épületek, környezetbarát beszállítók, a széndioxid-felhasználás drasztikus csökkentése.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4. Elkötelezettség:</a:t>
            </a:r>
            <a:r>
              <a:rPr lang="hu-HU" sz="18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 maximális figyelem a közösségi igényekre, az inkluzivitás erősítésére.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b="1">
                <a:solidFill>
                  <a:srgbClr val="663300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5. Virtuális könyvtár: </a:t>
            </a:r>
            <a:r>
              <a:rPr lang="hu-HU">
                <a:solidFill>
                  <a:srgbClr val="663300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e-könyvek, e-magazinok, e-folyóiratok és hangoskönyvek sokaságát szerzik be és szolgáltatják.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b="0" i="0">
                <a:solidFill>
                  <a:srgbClr val="663300"/>
                </a:solidFill>
                <a:effectLst/>
                <a:latin typeface="Aptos" panose="020B0004020202020204" pitchFamily="34" charset="0"/>
              </a:rPr>
              <a:t>*James Breakell: </a:t>
            </a:r>
            <a:r>
              <a:rPr lang="en-US" sz="1200" b="0">
                <a:solidFill>
                  <a:srgbClr val="663300"/>
                </a:solidFill>
                <a:effectLst/>
                <a:latin typeface="Aptos" panose="020B0004020202020204" pitchFamily="34" charset="0"/>
              </a:rPr>
              <a:t>Five Trends Shaping the Library Experience in 2024</a:t>
            </a:r>
            <a:endParaRPr lang="hu-HU" sz="1200">
              <a:solidFill>
                <a:srgbClr val="663300"/>
              </a:solidFill>
              <a:effectLst/>
              <a:latin typeface="Aptos" panose="020B000402020202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99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halom, kivetítő, fedett pályás látható&#10;&#10;Automatikusan generált leírás">
            <a:extLst>
              <a:ext uri="{FF2B5EF4-FFF2-40B4-BE49-F238E27FC236}">
                <a16:creationId xmlns:a16="http://schemas.microsoft.com/office/drawing/2014/main" id="{28F6C398-B087-8065-9E00-75CD7AD02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"/>
            <a:ext cx="2381693" cy="6853543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B6E7D1FE-55D7-3905-D26D-8E1F87991BF3}"/>
              </a:ext>
            </a:extLst>
          </p:cNvPr>
          <p:cNvSpPr txBox="1"/>
          <p:nvPr/>
        </p:nvSpPr>
        <p:spPr>
          <a:xfrm>
            <a:off x="3071973" y="585627"/>
            <a:ext cx="84453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Magyarországon is működő okoskönyvtári megoldások</a:t>
            </a:r>
          </a:p>
          <a:p>
            <a:endParaRPr lang="hu-HU" sz="2800" b="1">
              <a:solidFill>
                <a:srgbClr val="663300"/>
              </a:solidFill>
              <a:latin typeface="Aptos" panose="020B0004020202020204" pitchFamily="34" charset="0"/>
            </a:endParaRPr>
          </a:p>
          <a:p>
            <a:r>
              <a:rPr lang="hu-HU" sz="2000" b="1">
                <a:solidFill>
                  <a:srgbClr val="663300"/>
                </a:solidFill>
              </a:rPr>
              <a:t>RFID:</a:t>
            </a:r>
            <a:r>
              <a:rPr lang="hu-HU" sz="2000">
                <a:solidFill>
                  <a:srgbClr val="663300"/>
                </a:solidFill>
              </a:rPr>
              <a:t> sok könyvtárban alkalmazzák </a:t>
            </a:r>
            <a:r>
              <a:rPr lang="hu-HU" sz="2000">
                <a:solidFill>
                  <a:srgbClr val="663300"/>
                </a:solidFill>
                <a:sym typeface="Wingdings 3" panose="05040102010807070707" pitchFamily="18" charset="2"/>
              </a:rPr>
              <a:t> lopásgátlás, leltározás,</a:t>
            </a:r>
            <a:r>
              <a:rPr lang="hu-HU" sz="2000">
                <a:solidFill>
                  <a:srgbClr val="663300"/>
                </a:solidFill>
              </a:rPr>
              <a:t> önkölcsönző készülékek stb.</a:t>
            </a:r>
          </a:p>
          <a:p>
            <a:endParaRPr lang="hu-HU" sz="1400" b="1">
              <a:solidFill>
                <a:srgbClr val="663300"/>
              </a:solidFill>
            </a:endParaRPr>
          </a:p>
          <a:p>
            <a:r>
              <a:rPr lang="hu-HU" sz="2000" b="1">
                <a:solidFill>
                  <a:srgbClr val="663300"/>
                </a:solidFill>
              </a:rPr>
              <a:t>Mobil applikációk: </a:t>
            </a:r>
            <a:r>
              <a:rPr lang="hu-HU" sz="2000">
                <a:solidFill>
                  <a:srgbClr val="663300"/>
                </a:solidFill>
              </a:rPr>
              <a:t>saját fejlesztésű alkalmazás </a:t>
            </a:r>
            <a:r>
              <a:rPr lang="hu-HU" sz="2000">
                <a:solidFill>
                  <a:srgbClr val="663300"/>
                </a:solidFill>
                <a:sym typeface="Wingdings 3" panose="05040102010807070707" pitchFamily="18" charset="2"/>
              </a:rPr>
              <a:t> </a:t>
            </a:r>
            <a:r>
              <a:rPr lang="hu-HU" sz="2000">
                <a:solidFill>
                  <a:srgbClr val="663300"/>
                </a:solidFill>
              </a:rPr>
              <a:t>pl. ELTE Egyetemi Könyvtár, az integrált rendszer része </a:t>
            </a:r>
            <a:r>
              <a:rPr lang="hu-HU" sz="2000">
                <a:solidFill>
                  <a:srgbClr val="663300"/>
                </a:solidFill>
                <a:sym typeface="Wingdings 3" panose="05040102010807070707" pitchFamily="18" charset="2"/>
              </a:rPr>
              <a:t> </a:t>
            </a:r>
            <a:r>
              <a:rPr lang="hu-HU" sz="2000">
                <a:solidFill>
                  <a:srgbClr val="663300"/>
                </a:solidFill>
              </a:rPr>
              <a:t>pl. Qulto, Liberty stb. </a:t>
            </a:r>
          </a:p>
          <a:p>
            <a:r>
              <a:rPr lang="hu-HU" sz="2000">
                <a:solidFill>
                  <a:srgbClr val="663300"/>
                </a:solidFill>
              </a:rPr>
              <a:t>Funkciók: beléptetés, </a:t>
            </a:r>
          </a:p>
          <a:p>
            <a:endParaRPr lang="hu-HU" sz="1200" b="1">
              <a:solidFill>
                <a:srgbClr val="663300"/>
              </a:solidFill>
            </a:endParaRPr>
          </a:p>
          <a:p>
            <a:r>
              <a:rPr lang="hu-HU" sz="2000" b="1">
                <a:solidFill>
                  <a:srgbClr val="663300"/>
                </a:solidFill>
              </a:rPr>
              <a:t>7/24 nyitvatartás: </a:t>
            </a:r>
            <a:r>
              <a:rPr lang="hu-HU" sz="2000">
                <a:solidFill>
                  <a:srgbClr val="663300"/>
                </a:solidFill>
              </a:rPr>
              <a:t>pl. SOTE</a:t>
            </a:r>
            <a:r>
              <a:rPr lang="hu-HU" sz="2000" b="1">
                <a:solidFill>
                  <a:srgbClr val="663300"/>
                </a:solidFill>
              </a:rPr>
              <a:t> </a:t>
            </a:r>
          </a:p>
          <a:p>
            <a:endParaRPr lang="hu-HU" sz="1400" b="1">
              <a:solidFill>
                <a:srgbClr val="663300"/>
              </a:solidFill>
            </a:endParaRPr>
          </a:p>
          <a:p>
            <a:r>
              <a:rPr lang="hu-HU" sz="2000" b="1">
                <a:solidFill>
                  <a:srgbClr val="663300"/>
                </a:solidFill>
              </a:rPr>
              <a:t>Automatizált rekordátvétel és feldolgozás: </a:t>
            </a:r>
            <a:r>
              <a:rPr lang="hu-HU" sz="2000">
                <a:solidFill>
                  <a:srgbClr val="663300"/>
                </a:solidFill>
              </a:rPr>
              <a:t>okostelefonnal is, pl. Liberty</a:t>
            </a:r>
          </a:p>
          <a:p>
            <a:endParaRPr lang="hu-HU" sz="1200" b="1">
              <a:solidFill>
                <a:srgbClr val="663300"/>
              </a:solidFill>
            </a:endParaRPr>
          </a:p>
          <a:p>
            <a:r>
              <a:rPr lang="hu-HU" sz="2000" b="1">
                <a:solidFill>
                  <a:srgbClr val="663300"/>
                </a:solidFill>
              </a:rPr>
              <a:t>Folyóiratok RSS alapú „érkeztetése” és analitikus feldolgozása: </a:t>
            </a:r>
            <a:r>
              <a:rPr lang="hu-HU" sz="2000">
                <a:solidFill>
                  <a:srgbClr val="663300"/>
                </a:solidFill>
              </a:rPr>
              <a:t>pl. Liberty</a:t>
            </a:r>
            <a:r>
              <a:rPr lang="hu-HU" sz="2000" b="1">
                <a:solidFill>
                  <a:srgbClr val="663300"/>
                </a:solidFill>
              </a:rPr>
              <a:t> </a:t>
            </a:r>
          </a:p>
          <a:p>
            <a:endParaRPr lang="hu-HU" sz="1400" b="1">
              <a:solidFill>
                <a:srgbClr val="663300"/>
              </a:solidFill>
            </a:endParaRPr>
          </a:p>
          <a:p>
            <a:r>
              <a:rPr lang="hu-HU" sz="2000" b="1">
                <a:solidFill>
                  <a:srgbClr val="663300"/>
                </a:solidFill>
              </a:rPr>
              <a:t>Testreszabott tájékoztatás: </a:t>
            </a:r>
            <a:r>
              <a:rPr lang="hu-HU" sz="2000">
                <a:solidFill>
                  <a:srgbClr val="663300"/>
                </a:solidFill>
              </a:rPr>
              <a:t>pl. a friss folyóiratszámok tartalmáról</a:t>
            </a:r>
          </a:p>
          <a:p>
            <a:endParaRPr lang="hu-HU" sz="2000" b="1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6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képernyőkép, fedett pályás látható&#10;&#10;Automatikusan generált leírás">
            <a:extLst>
              <a:ext uri="{FF2B5EF4-FFF2-40B4-BE49-F238E27FC236}">
                <a16:creationId xmlns:a16="http://schemas.microsoft.com/office/drawing/2014/main" id="{D10587E4-0BDC-1BF0-FC99-C220B5F61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382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45E2511-D443-FA6C-3AD3-C176F057C1E8}"/>
              </a:ext>
            </a:extLst>
          </p:cNvPr>
          <p:cNvSpPr txBox="1"/>
          <p:nvPr/>
        </p:nvSpPr>
        <p:spPr>
          <a:xfrm>
            <a:off x="801384" y="1551397"/>
            <a:ext cx="10767317" cy="4679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3200" b="1" kern="100">
              <a:solidFill>
                <a:srgbClr val="6633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2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digitális korban a könyvtárak, technológiai cégek és oktatási intézmények közötti együttműködés olyan innovatív szolgáltatások kifejlesztéséhez vezet, amelyek újraértelmezik a könyvtárak szerepét.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3200" b="1" kern="100">
              <a:solidFill>
                <a:srgbClr val="6633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Forrás: Smart Library Market 2023 to 2030 Insights and Opportunities</a:t>
            </a:r>
            <a:endParaRPr lang="hu-HU" sz="2800" b="1" kern="100">
              <a:solidFill>
                <a:srgbClr val="6633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hu-HU" sz="3600"/>
          </a:p>
        </p:txBody>
      </p:sp>
    </p:spTree>
    <p:extLst>
      <p:ext uri="{BB962C8B-B14F-4D97-AF65-F5344CB8AC3E}">
        <p14:creationId xmlns:p14="http://schemas.microsoft.com/office/powerpoint/2010/main" val="250049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képernyőkép, fedett pályás látható&#10;&#10;Automatikusan generált leírás">
            <a:extLst>
              <a:ext uri="{FF2B5EF4-FFF2-40B4-BE49-F238E27FC236}">
                <a16:creationId xmlns:a16="http://schemas.microsoft.com/office/drawing/2014/main" id="{D10587E4-0BDC-1BF0-FC99-C220B5F61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382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45E2511-D443-FA6C-3AD3-C176F057C1E8}"/>
              </a:ext>
            </a:extLst>
          </p:cNvPr>
          <p:cNvSpPr txBox="1"/>
          <p:nvPr/>
        </p:nvSpPr>
        <p:spPr>
          <a:xfrm>
            <a:off x="801384" y="1551397"/>
            <a:ext cx="1076731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>
                <a:solidFill>
                  <a:srgbClr val="663300"/>
                </a:solidFill>
              </a:rPr>
              <a:t>Felhasznált források</a:t>
            </a:r>
          </a:p>
          <a:p>
            <a:endParaRPr lang="hu-HU" sz="1200">
              <a:solidFill>
                <a:srgbClr val="663300"/>
              </a:solidFill>
            </a:endParaRPr>
          </a:p>
          <a:p>
            <a:r>
              <a:rPr lang="hu-HU" sz="18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Vishal Chandra: How AI systems see data. https://blog.gluelabs.com/how-ai-reads-words-289f61c84c1b</a:t>
            </a:r>
            <a:endParaRPr lang="hu-HU" sz="1800" i="0" u="none" strike="noStrike" baseline="0">
              <a:solidFill>
                <a:srgbClr val="663300"/>
              </a:solidFill>
              <a:latin typeface="Aptos" panose="020B0004020202020204" pitchFamily="34" charset="0"/>
            </a:endParaRPr>
          </a:p>
          <a:p>
            <a:endParaRPr lang="hu-HU" sz="1200" i="0" u="none" strike="noStrike" baseline="0">
              <a:solidFill>
                <a:srgbClr val="663300"/>
              </a:solidFill>
              <a:latin typeface="Aptos" panose="020B0004020202020204" pitchFamily="34" charset="0"/>
            </a:endParaRPr>
          </a:p>
          <a:p>
            <a:r>
              <a:rPr lang="hu-HU" sz="1800" i="0" u="none" strike="noStrike" baseline="0">
                <a:solidFill>
                  <a:srgbClr val="663300"/>
                </a:solidFill>
                <a:latin typeface="Aptos" panose="020B0004020202020204" pitchFamily="34" charset="0"/>
              </a:rPr>
              <a:t>Tószegi Zsuzsanna: </a:t>
            </a:r>
            <a:r>
              <a:rPr lang="hu-HU" i="0">
                <a:solidFill>
                  <a:srgbClr val="663300"/>
                </a:solidFill>
                <a:effectLst/>
                <a:latin typeface="Aptos" panose="020B0004020202020204" pitchFamily="34" charset="0"/>
              </a:rPr>
              <a:t>Ranganathan negyedik törvénye és az okoskönyvtárak. = Tudományos és Műszaki Tájékoztatás, 70. évf. 4. sz. 2023. </a:t>
            </a:r>
            <a:r>
              <a:rPr lang="hu-HU" b="0" i="0" u="none" strike="noStrike">
                <a:solidFill>
                  <a:srgbClr val="663300"/>
                </a:solidFill>
                <a:effectLst/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https://doi.org/10.3311/tmt.13286</a:t>
            </a:r>
            <a:endParaRPr lang="hu-HU" b="1" i="0">
              <a:solidFill>
                <a:srgbClr val="663300"/>
              </a:solidFill>
              <a:effectLst/>
              <a:latin typeface="Aptos" panose="020B0004020202020204" pitchFamily="34" charset="0"/>
            </a:endParaRPr>
          </a:p>
          <a:p>
            <a:endParaRPr lang="hu-HU" sz="1200" i="0" u="none" strike="noStrike" baseline="0">
              <a:solidFill>
                <a:srgbClr val="663300"/>
              </a:solidFill>
              <a:latin typeface="Aptos" panose="020B0004020202020204" pitchFamily="34" charset="0"/>
            </a:endParaRPr>
          </a:p>
          <a:p>
            <a:r>
              <a:rPr lang="en-US" sz="1800" i="0" u="none" strike="noStrike" baseline="0">
                <a:solidFill>
                  <a:srgbClr val="663300"/>
                </a:solidFill>
                <a:latin typeface="Aptos" panose="020B0004020202020204" pitchFamily="34" charset="0"/>
              </a:rPr>
              <a:t>Developing a Library Strategic Response to Artificial Intelligence</a:t>
            </a:r>
            <a:r>
              <a:rPr lang="hu-HU" sz="1800" i="0" u="none" strike="noStrike" baseline="0">
                <a:solidFill>
                  <a:srgbClr val="663300"/>
                </a:solidFill>
                <a:latin typeface="Aptos" panose="020B0004020202020204" pitchFamily="34" charset="0"/>
              </a:rPr>
              <a:t>. IFLA, 2023. </a:t>
            </a:r>
            <a:r>
              <a:rPr lang="hu-HU" sz="1800" u="sng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https://doi.org/10.15131/shef.data.24631293.v1</a:t>
            </a:r>
            <a:endParaRPr lang="hu-HU" sz="1800" u="sng">
              <a:solidFill>
                <a:srgbClr val="6633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hu-HU" sz="1400">
              <a:solidFill>
                <a:srgbClr val="6633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hu-HU" sz="18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Smart Library Market 2023 to 2030 Insights and Opportunities. Infinity Business Insights press release, 2023. </a:t>
            </a:r>
            <a:r>
              <a:rPr lang="hu-HU" sz="1800" u="sng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https://www.openpr.com/news/3219091/smart-library-market-2023-to-2030-insights-and-opportunities-sa</a:t>
            </a:r>
            <a:endParaRPr lang="hu-HU" sz="1800" u="sng">
              <a:solidFill>
                <a:srgbClr val="6633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hu-HU" sz="1400" u="sng">
              <a:solidFill>
                <a:srgbClr val="6633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hu-HU" sz="18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Innovation for Enhanced Smart Library Services</a:t>
            </a:r>
            <a:r>
              <a:rPr lang="hu-HU" sz="1800" u="sng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hu-HU" sz="1800" u="sng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https://www.ifla.org/news/innovation-for-enhanced-smart-library-services/</a:t>
            </a:r>
            <a:endParaRPr lang="hu-HU" sz="1800" u="sng" kern="100">
              <a:solidFill>
                <a:srgbClr val="6633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hu-HU" sz="1400" kern="100">
              <a:solidFill>
                <a:srgbClr val="6633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hu-HU" b="0" i="0">
                <a:solidFill>
                  <a:srgbClr val="663300"/>
                </a:solidFill>
                <a:effectLst/>
                <a:latin typeface="Aptos" panose="020B0004020202020204" pitchFamily="34" charset="0"/>
              </a:rPr>
              <a:t>James Breakell: </a:t>
            </a:r>
            <a:r>
              <a:rPr lang="en-US" b="0">
                <a:solidFill>
                  <a:srgbClr val="663300"/>
                </a:solidFill>
                <a:effectLst/>
                <a:latin typeface="Aptos" panose="020B0004020202020204" pitchFamily="34" charset="0"/>
              </a:rPr>
              <a:t>Five Trends Shaping the Library Experience in 2024</a:t>
            </a:r>
            <a:r>
              <a:rPr lang="hu-HU" b="0">
                <a:solidFill>
                  <a:srgbClr val="663300"/>
                </a:solidFill>
                <a:effectLst/>
                <a:latin typeface="Aptos" panose="020B0004020202020204" pitchFamily="34" charset="0"/>
              </a:rPr>
              <a:t>. https://d-techinternational.com/2024/01/31/top-5-library-trends-2024/</a:t>
            </a:r>
            <a:endParaRPr lang="hu-HU" u="sng">
              <a:solidFill>
                <a:srgbClr val="467886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5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halom, kivetítő, fedett pályás látható&#10;&#10;Automatikusan generált leírás">
            <a:extLst>
              <a:ext uri="{FF2B5EF4-FFF2-40B4-BE49-F238E27FC236}">
                <a16:creationId xmlns:a16="http://schemas.microsoft.com/office/drawing/2014/main" id="{28F6C398-B087-8065-9E00-75CD7AD02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"/>
            <a:ext cx="2381693" cy="6853543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B6E7D1FE-55D7-3905-D26D-8E1F87991BF3}"/>
              </a:ext>
            </a:extLst>
          </p:cNvPr>
          <p:cNvSpPr txBox="1"/>
          <p:nvPr/>
        </p:nvSpPr>
        <p:spPr>
          <a:xfrm>
            <a:off x="3071973" y="585627"/>
            <a:ext cx="844535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>
                <a:solidFill>
                  <a:srgbClr val="663300"/>
                </a:solidFill>
                <a:latin typeface="Aptos" panose="020B0004020202020204" pitchFamily="34" charset="0"/>
              </a:rPr>
              <a:t>Az okoskönyvtári </a:t>
            </a:r>
            <a:r>
              <a:rPr lang="hu-HU" sz="2400" b="1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csúcstechnológia komponensei</a:t>
            </a:r>
            <a:endParaRPr lang="hu-HU" sz="2400" b="1">
              <a:solidFill>
                <a:srgbClr val="663300"/>
              </a:solidFill>
              <a:latin typeface="Aptos" panose="020B0004020202020204" pitchFamily="34" charset="0"/>
            </a:endParaRPr>
          </a:p>
          <a:p>
            <a:endParaRPr lang="hu-HU" sz="1200">
              <a:solidFill>
                <a:srgbClr val="663300"/>
              </a:solidFill>
              <a:latin typeface="Aptos" panose="020B0004020202020204" pitchFamily="34" charset="0"/>
            </a:endParaRPr>
          </a:p>
          <a:p>
            <a:r>
              <a:rPr lang="hu-HU" sz="2000" b="1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legfontosabb alkotóelemek: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globális internet hálózat,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vezeték nélküli és mobilkommunikáció,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számítási felhő,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Internet of Things </a:t>
            </a:r>
            <a:r>
              <a:rPr lang="hu-HU" sz="2000">
                <a:solidFill>
                  <a:srgbClr val="6633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hu-HU" sz="20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dolgok internete </a:t>
            </a: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(IoT),</a:t>
            </a:r>
            <a:r>
              <a:rPr lang="hu-HU" sz="20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6633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rádiófrekvenciás technológiák: RFID, NFC, Bluetooth, </a:t>
            </a:r>
            <a:endParaRPr lang="hu-HU" sz="2000">
              <a:solidFill>
                <a:srgbClr val="6633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mesterséges intelligencia (MI) és adatbányászat,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6633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</a:t>
            </a:r>
            <a:r>
              <a:rPr lang="hu-HU" sz="20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orszerű könyvtári gyűjteménykezelő és elektronikus forrásmenedzsment rendszer.</a:t>
            </a:r>
          </a:p>
          <a:p>
            <a:endParaRPr lang="hu-HU" sz="1200" b="1">
              <a:solidFill>
                <a:srgbClr val="6633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hu-HU" sz="2000" b="1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Opcionális összetevők: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blokklánc technológia,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környezeti intelligencia,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beltéri helymeghatározás,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kiterjesztett valóság,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robotok, drónok stb.</a:t>
            </a:r>
          </a:p>
        </p:txBody>
      </p:sp>
    </p:spTree>
    <p:extLst>
      <p:ext uri="{BB962C8B-B14F-4D97-AF65-F5344CB8AC3E}">
        <p14:creationId xmlns:p14="http://schemas.microsoft.com/office/powerpoint/2010/main" val="411863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halom, kivetítő, fedett pályás látható&#10;&#10;Automatikusan generált leírás">
            <a:extLst>
              <a:ext uri="{FF2B5EF4-FFF2-40B4-BE49-F238E27FC236}">
                <a16:creationId xmlns:a16="http://schemas.microsoft.com/office/drawing/2014/main" id="{28F6C398-B087-8065-9E00-75CD7AD02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"/>
            <a:ext cx="2381693" cy="6853543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6BA73199-C41E-B3C1-37F5-B2BF160FA2DB}"/>
              </a:ext>
            </a:extLst>
          </p:cNvPr>
          <p:cNvSpPr txBox="1"/>
          <p:nvPr/>
        </p:nvSpPr>
        <p:spPr>
          <a:xfrm>
            <a:off x="3133618" y="698642"/>
            <a:ext cx="7818634" cy="5368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Az okoskönyvtári fejlesztések a könyvtári innováció élvonalában </a:t>
            </a:r>
            <a:endParaRPr lang="hu-HU" sz="2400" kern="100">
              <a:solidFill>
                <a:srgbClr val="6633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2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legfontosabb technológiák: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2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Internet of Things (IoT),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2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mesterséges intelligencia (MI),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22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adatbányászat és adatelemzés.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2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Az okoskönyvtári szolgáltatások: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2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automatikus katalogizálás,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2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forrásokhoz való távoli hozzáférés,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2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automatikus kölcsönzés és visszavétel,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22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személyre szóló ajánlások. </a:t>
            </a:r>
            <a:endParaRPr lang="hu-HU" sz="2200" kern="100">
              <a:solidFill>
                <a:srgbClr val="6633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hu-HU" sz="22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felsorolt innovációk növelik a könyvtári szolgáltatások dinamizmusát és interaktivitását.</a:t>
            </a:r>
          </a:p>
        </p:txBody>
      </p:sp>
    </p:spTree>
    <p:extLst>
      <p:ext uri="{BB962C8B-B14F-4D97-AF65-F5344CB8AC3E}">
        <p14:creationId xmlns:p14="http://schemas.microsoft.com/office/powerpoint/2010/main" val="411169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képernyőkép, fedett pályás látható&#10;&#10;Automatikusan generált leírás">
            <a:extLst>
              <a:ext uri="{FF2B5EF4-FFF2-40B4-BE49-F238E27FC236}">
                <a16:creationId xmlns:a16="http://schemas.microsoft.com/office/drawing/2014/main" id="{D10587E4-0BDC-1BF0-FC99-C220B5F61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382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45E2511-D443-FA6C-3AD3-C176F057C1E8}"/>
              </a:ext>
            </a:extLst>
          </p:cNvPr>
          <p:cNvSpPr txBox="1"/>
          <p:nvPr/>
        </p:nvSpPr>
        <p:spPr>
          <a:xfrm>
            <a:off x="565079" y="1366463"/>
            <a:ext cx="11116637" cy="541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mesterséges intelligencia (MI) hatása a könyvtári működésre</a:t>
            </a:r>
            <a:r>
              <a:rPr lang="hu-HU" sz="2400" b="1">
                <a:solidFill>
                  <a:srgbClr val="663300"/>
                </a:solidFill>
                <a:latin typeface="Aptos" panose="020B0004020202020204" pitchFamily="34" charset="0"/>
              </a:rPr>
              <a:t>*</a:t>
            </a:r>
            <a:endParaRPr lang="hu-HU" sz="2400" b="1" kern="100">
              <a:solidFill>
                <a:srgbClr val="6633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gyűjtemények géppel olvashatóvá tétele és feldolgozása az MI segítségével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Mesterséges intelligencia a metaadatok bővítéséhez vagy létrehozásához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Discovery és információkeresés, szakirodalmi áttekintés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kutatók és a kutatói közösségek támogatása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Mesterséges intelligencia által generált szövegek és képek felhasználása a tájékoztatásban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Könyvtári vagy intézményi chatbot létrehozása és működtetése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Robotok használata a felhasználók tájékoztatására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Intelligens terek kialakítása a könyvtárépületben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Robotok használata a polcok rendbetétele és az állományellenőrzés során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 alkalmazása a backend rendszerekben, pl. a robotizált folyamatautomatizálás terén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Az MI-eszközök könyvtárhasználói/hallgatói használatának támogatása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felhasználók MI-ismeretének bővítése (beleértve az adat- és algoritmikus ismereteket)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0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felhasználói viselkedés elemzése és előrejelzése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hu-HU" sz="800" kern="100">
              <a:solidFill>
                <a:srgbClr val="6633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i="0" u="none" strike="noStrike" baseline="0">
                <a:solidFill>
                  <a:srgbClr val="663300"/>
                </a:solidFill>
                <a:latin typeface="Aptos" panose="020B0004020202020204" pitchFamily="34" charset="0"/>
              </a:rPr>
              <a:t>* </a:t>
            </a:r>
            <a:r>
              <a:rPr lang="en-US" sz="1400" i="0" u="none" strike="noStrike" baseline="0">
                <a:solidFill>
                  <a:srgbClr val="663300"/>
                </a:solidFill>
                <a:latin typeface="Aptos" panose="020B0004020202020204" pitchFamily="34" charset="0"/>
              </a:rPr>
              <a:t>Developing a Library Strategic Response to Artificial Intelligence</a:t>
            </a:r>
            <a:r>
              <a:rPr lang="hu-HU" sz="1400" i="0" u="none" strike="noStrike" baseline="0">
                <a:solidFill>
                  <a:srgbClr val="663300"/>
                </a:solidFill>
                <a:latin typeface="Aptos" panose="020B0004020202020204" pitchFamily="34" charset="0"/>
              </a:rPr>
              <a:t>. IFLA, 2023. </a:t>
            </a:r>
            <a:r>
              <a:rPr lang="hu-HU" sz="1400" u="sng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https://doi.org/10.15131/shef.data.24631293.v1</a:t>
            </a:r>
            <a:r>
              <a:rPr lang="hu-HU" sz="14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lang="hu-HU" sz="200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0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halom, kivetítő, fedett pályás látható&#10;&#10;Automatikusan generált leírás">
            <a:extLst>
              <a:ext uri="{FF2B5EF4-FFF2-40B4-BE49-F238E27FC236}">
                <a16:creationId xmlns:a16="http://schemas.microsoft.com/office/drawing/2014/main" id="{28F6C398-B087-8065-9E00-75CD7AD02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"/>
            <a:ext cx="2381693" cy="6853543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B6E7D1FE-55D7-3905-D26D-8E1F87991BF3}"/>
              </a:ext>
            </a:extLst>
          </p:cNvPr>
          <p:cNvSpPr txBox="1"/>
          <p:nvPr/>
        </p:nvSpPr>
        <p:spPr>
          <a:xfrm>
            <a:off x="2835667" y="431515"/>
            <a:ext cx="8866597" cy="6126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Az okoskönyvtári piac*</a:t>
            </a:r>
            <a:endParaRPr lang="hu-HU" sz="2400" kern="100">
              <a:solidFill>
                <a:srgbClr val="6633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2023 és 2030 között az okoskönyvtári piac összetett éves növekedési üteme várhatóan 18,2%.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legfontosabb szereplők: </a:t>
            </a:r>
            <a:endParaRPr lang="hu-HU" sz="2000" kern="100">
              <a:solidFill>
                <a:srgbClr val="6633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Kingdisc, Shenzhen Yuanwanggu Information Technology, Million Tech Development, E-Business Solutions, Axiell, Charoen Aksorn (CAS), Shenzhen Hopeland Technologies, Zixsoft, Shenzhen Mijin Technology, ZKDC, Fujian Xinjinma Information Technology, Dadao Zhidian (Chengdu) Technology</a:t>
            </a:r>
            <a:endParaRPr lang="hu-HU" sz="2000" kern="100">
              <a:solidFill>
                <a:srgbClr val="6633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legintenzívebb fejlesztések az alábbi területeken várhatók: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 által vezérelt chatbotok,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virtuális és kiterjesztett valóság (VR és AR),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big data elemzések,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kern="100">
                <a:solidFill>
                  <a:srgbClr val="6633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még inkább testreszabott szolgáltatások a könyvtárhasználók számára,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szorosabb együttműködés a könyvtárak </a:t>
            </a:r>
            <a:r>
              <a:rPr lang="hu-HU" sz="2000" kern="100">
                <a:solidFill>
                  <a:srgbClr val="6633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és az oktatási intézmények között,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könyvtárak integrálódása az okosvárosok ökoszisztémájába.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hu-HU" sz="14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 Smart Library Market 2023 to 2030 Insights and Opportunities. Infinity Business Insights</a:t>
            </a:r>
          </a:p>
        </p:txBody>
      </p:sp>
    </p:spTree>
    <p:extLst>
      <p:ext uri="{BB962C8B-B14F-4D97-AF65-F5344CB8AC3E}">
        <p14:creationId xmlns:p14="http://schemas.microsoft.com/office/powerpoint/2010/main" val="146692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halom, kivetítő, fedett pályás látható&#10;&#10;Automatikusan generált leírás">
            <a:extLst>
              <a:ext uri="{FF2B5EF4-FFF2-40B4-BE49-F238E27FC236}">
                <a16:creationId xmlns:a16="http://schemas.microsoft.com/office/drawing/2014/main" id="{28F6C398-B087-8065-9E00-75CD7AD02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"/>
            <a:ext cx="2381693" cy="6853543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B6E7D1FE-55D7-3905-D26D-8E1F87991BF3}"/>
              </a:ext>
            </a:extLst>
          </p:cNvPr>
          <p:cNvSpPr txBox="1"/>
          <p:nvPr/>
        </p:nvSpPr>
        <p:spPr>
          <a:xfrm>
            <a:off x="3071973" y="585627"/>
            <a:ext cx="8445357" cy="484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Mindenütt jelenvaló (ubiquitous) internet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2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Feltétele: vezetékes és vezeték nélküli hálózatok létesítése.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200" b="1" kern="100">
                <a:solidFill>
                  <a:srgbClr val="6633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leggyakoribb vezeték nélküli hálózatok:</a:t>
            </a:r>
            <a:endParaRPr lang="hu-HU" sz="2200" b="1" kern="100">
              <a:solidFill>
                <a:srgbClr val="6633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2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Wi-Fi – ma a leginkább elterjedt, főleg beltéren használatos,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2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Bluetooth  – kis hatótávolságot hidal át,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2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Bluetooth Low Energy (BLE) protokoll – például a szenzorok esetében alkalmazzák,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2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Near Field Communication (NFC) – szintén rádiófrekvenciás technológia, kétirányú adatcserére alkalmas,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ZigBee</a:t>
            </a:r>
            <a:r>
              <a:rPr lang="hu-HU" sz="22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</a:t>
            </a:r>
            <a:r>
              <a:rPr lang="hu-HU" sz="22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 nyílt, globális, szabványos kommunikációs technológia (Machine to Machine </a:t>
            </a:r>
            <a:r>
              <a:rPr lang="hu-HU" sz="2200" b="1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–</a:t>
            </a:r>
            <a:r>
              <a:rPr lang="hu-HU" sz="22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 M2M).</a:t>
            </a:r>
            <a:endParaRPr lang="hu-HU" sz="2200" b="1">
              <a:solidFill>
                <a:srgbClr val="6633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4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halom, kivetítő, fedett pályás látható&#10;&#10;Automatikusan generált leírás">
            <a:extLst>
              <a:ext uri="{FF2B5EF4-FFF2-40B4-BE49-F238E27FC236}">
                <a16:creationId xmlns:a16="http://schemas.microsoft.com/office/drawing/2014/main" id="{28F6C398-B087-8065-9E00-75CD7AD02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"/>
            <a:ext cx="2381693" cy="6853543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B6E7D1FE-55D7-3905-D26D-8E1F87991BF3}"/>
              </a:ext>
            </a:extLst>
          </p:cNvPr>
          <p:cNvSpPr txBox="1"/>
          <p:nvPr/>
        </p:nvSpPr>
        <p:spPr>
          <a:xfrm>
            <a:off x="3071973" y="585627"/>
            <a:ext cx="8445357" cy="592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Felhő-, perem- és ködalapú számítástechnika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felhőalapú megoldások előnyei: folyamatos rendelkezésre állás, megbízhatóság és skálázhatóság.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számítási felhő negatív tulajdonságai: késleltetés, kapcsolati bizonytalanság.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hu-HU" sz="20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felhőszolgáltatás</a:t>
            </a: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modelljei: infrastruktúra, platform-, illetve szoftverszolgáltatás.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Peremhálózat</a:t>
            </a: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(edge networking): az adatgyűjtést és a számításokat nem távoli adatközpontokban, például felhőalapú szervereken, hanem a hálózat „peremén”, vagyis az adatforrások közelében, többnyire magukon az eszközökön, érzékelőkön végzik. Előnye: valós idejű adatfeldolgozás – azonnali, késleltetés nélküli reagálás.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ködalapú rendszer</a:t>
            </a:r>
            <a:r>
              <a:rPr lang="hu-HU" sz="20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(fog networking) szintén az adatgazdánál működik, és alacsony késleltetésű, kiváló minőségű szolgáltatást biztosít. Az internetre közvetlenül nem kapcsolódó objektumok elleni támadási kísérleteket azonnal észleli és gyorsan elhárítja. </a:t>
            </a:r>
          </a:p>
        </p:txBody>
      </p:sp>
    </p:spTree>
    <p:extLst>
      <p:ext uri="{BB962C8B-B14F-4D97-AF65-F5344CB8AC3E}">
        <p14:creationId xmlns:p14="http://schemas.microsoft.com/office/powerpoint/2010/main" val="4164626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halom, kivetítő, fedett pályás látható&#10;&#10;Automatikusan generált leírás">
            <a:extLst>
              <a:ext uri="{FF2B5EF4-FFF2-40B4-BE49-F238E27FC236}">
                <a16:creationId xmlns:a16="http://schemas.microsoft.com/office/drawing/2014/main" id="{28F6C398-B087-8065-9E00-75CD7AD02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"/>
            <a:ext cx="2381693" cy="6853543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B6E7D1FE-55D7-3905-D26D-8E1F87991BF3}"/>
              </a:ext>
            </a:extLst>
          </p:cNvPr>
          <p:cNvSpPr txBox="1"/>
          <p:nvPr/>
        </p:nvSpPr>
        <p:spPr>
          <a:xfrm>
            <a:off x="2938409" y="287677"/>
            <a:ext cx="8578921" cy="602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>
                <a:solidFill>
                  <a:srgbClr val="663300"/>
                </a:solidFill>
              </a:rPr>
              <a:t>lnternet of Things – IoT </a:t>
            </a:r>
          </a:p>
          <a:p>
            <a:endParaRPr lang="hu-HU">
              <a:solidFill>
                <a:srgbClr val="663300"/>
              </a:solidFill>
              <a:latin typeface="Aptos" panose="020B00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Az </a:t>
            </a:r>
            <a:r>
              <a:rPr lang="hu-HU" sz="18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IoT web-képes intelligens eszközökből áll</a:t>
            </a:r>
            <a:r>
              <a:rPr lang="hu-HU" sz="18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melyek tulajdonságai: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egyedi azonosítójuk és IP-címük van,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hálózati kapcsolattal rendelkez</a:t>
            </a:r>
            <a:r>
              <a:rPr lang="hu-HU" kern="100">
                <a:solidFill>
                  <a:srgbClr val="6633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nek,</a:t>
            </a:r>
            <a:endParaRPr lang="hu-HU" kern="100">
              <a:solidFill>
                <a:srgbClr val="6633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processzorokat, érzékelőket, beágyazott szoftvert tartalmaznak,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képesek meghatározott fizikai adatok összegyűjtésére, az internetre való továbbítására, illetve az adatokra való reagálásra.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hu-HU" sz="18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IoT rétegei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8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érzékelő- vagy eszközréteg</a:t>
            </a:r>
            <a:r>
              <a:rPr lang="hu-HU" sz="18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szenzorok, működtetők (aktuátorok), mikrovezérlők, mikroprocesszorok, összeköttetések, átjárók stb.;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8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adat- és számítástechnikai réteg</a:t>
            </a:r>
            <a:r>
              <a:rPr lang="hu-HU" sz="18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az összegyűjtött, feldolgozott, továbbított, tárolt, elemzett, felhasznált adatok, illetve az adatfeldolgozó elemek;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8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hálózati és protokollréteg</a:t>
            </a:r>
            <a:r>
              <a:rPr lang="hu-HU" sz="18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adatátviteli technológiák és kommunikációs protokollok;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8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alkalmazási / felhasználói réteg</a:t>
            </a:r>
            <a:r>
              <a:rPr lang="hu-HU" sz="18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szoftverek, döntéshozatali algoritmusok és felhasználói felületek;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18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biztonsági réteg</a:t>
            </a:r>
            <a:r>
              <a:rPr lang="hu-HU" sz="18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 sebezhetőségi kockázatok, támadások, jogosulatlan hozzáférés, hamisítás stb. ellen védő megoldások.</a:t>
            </a:r>
          </a:p>
        </p:txBody>
      </p:sp>
    </p:spTree>
    <p:extLst>
      <p:ext uri="{BB962C8B-B14F-4D97-AF65-F5344CB8AC3E}">
        <p14:creationId xmlns:p14="http://schemas.microsoft.com/office/powerpoint/2010/main" val="272454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halom, kivetítő, fedett pályás látható&#10;&#10;Automatikusan generált leírás">
            <a:extLst>
              <a:ext uri="{FF2B5EF4-FFF2-40B4-BE49-F238E27FC236}">
                <a16:creationId xmlns:a16="http://schemas.microsoft.com/office/drawing/2014/main" id="{28F6C398-B087-8065-9E00-75CD7AD02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"/>
            <a:ext cx="2381693" cy="6853543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B6E7D1FE-55D7-3905-D26D-8E1F87991BF3}"/>
              </a:ext>
            </a:extLst>
          </p:cNvPr>
          <p:cNvSpPr txBox="1"/>
          <p:nvPr/>
        </p:nvSpPr>
        <p:spPr>
          <a:xfrm>
            <a:off x="3071973" y="585627"/>
            <a:ext cx="8445357" cy="5880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</a:pPr>
            <a:r>
              <a:rPr lang="hu-HU" sz="24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RFID technológia a könyvtárakban</a:t>
            </a: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hu-HU" sz="14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hu-HU" sz="1050" kern="100">
              <a:solidFill>
                <a:srgbClr val="6633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200" b="1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könyvtári RFID rendszerek célja: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2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hozzáférési jogok (be- és kiléptetés, kölcsönzési jogosultság stb.) automatikus kezelése,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2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az állománymenedzselésre (kölcsönzésre, visszavételre, visszaosztásra, leltározásra stb.) fordított munkaidő jelentős csökkentése,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2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vagyon védelme,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2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folyamatos, 7/24 nyitvatartás biztosítása,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2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működési és munkaerőköltségek redukálása.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hu-HU" sz="800" kern="100">
              <a:solidFill>
                <a:srgbClr val="6633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200" kern="100">
                <a:solidFill>
                  <a:srgbClr val="6633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Magyarországon is egyre több könyvtárban használják a dokumentumok azonosítására, a könyvtárhasználók be- és kiléptetésére, a kölcsönzési tranzakciók nyilvántartására, a lopási kísérletek detektálására stb. </a:t>
            </a:r>
          </a:p>
        </p:txBody>
      </p:sp>
    </p:spTree>
    <p:extLst>
      <p:ext uri="{BB962C8B-B14F-4D97-AF65-F5344CB8AC3E}">
        <p14:creationId xmlns:p14="http://schemas.microsoft.com/office/powerpoint/2010/main" val="1520832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1. egyéni sé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1525</Words>
  <Application>Microsoft Office PowerPoint</Application>
  <PresentationFormat>Szélesvásznú</PresentationFormat>
  <Paragraphs>159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Symbol</vt:lpstr>
      <vt:lpstr>Wingdings 3</vt:lpstr>
      <vt:lpstr>Office-téma</vt:lpstr>
      <vt:lpstr>  Okoskönyvtár – újabb paradigmaváltás a könyvtármenedzsmentben?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Okoskönyvtár – újabb paradigmaváltás a könyvtármenedzsmentben?</dc:title>
  <dc:creator>Zsuzsanna Dr. Tószegi</dc:creator>
  <cp:lastModifiedBy>Zsuzsanna Dr. Tószegi</cp:lastModifiedBy>
  <cp:revision>68</cp:revision>
  <dcterms:created xsi:type="dcterms:W3CDTF">2024-04-02T15:44:47Z</dcterms:created>
  <dcterms:modified xsi:type="dcterms:W3CDTF">2024-04-04T06:43:54Z</dcterms:modified>
</cp:coreProperties>
</file>